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39.svg" ContentType="image/svg+xml"/>
  <Override PartName="/ppt/media/image4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40"/>
  </p:handoutMasterIdLst>
  <p:sldIdLst>
    <p:sldId id="387" r:id="rId3"/>
    <p:sldId id="338" r:id="rId4"/>
    <p:sldId id="341" r:id="rId6"/>
    <p:sldId id="343" r:id="rId7"/>
    <p:sldId id="345" r:id="rId8"/>
    <p:sldId id="346" r:id="rId9"/>
    <p:sldId id="347" r:id="rId10"/>
    <p:sldId id="348" r:id="rId11"/>
    <p:sldId id="349" r:id="rId12"/>
    <p:sldId id="388" r:id="rId13"/>
    <p:sldId id="353" r:id="rId14"/>
    <p:sldId id="354" r:id="rId15"/>
    <p:sldId id="355" r:id="rId16"/>
    <p:sldId id="356" r:id="rId17"/>
    <p:sldId id="359" r:id="rId18"/>
    <p:sldId id="389" r:id="rId19"/>
    <p:sldId id="362" r:id="rId20"/>
    <p:sldId id="363" r:id="rId21"/>
    <p:sldId id="364" r:id="rId22"/>
    <p:sldId id="366" r:id="rId23"/>
    <p:sldId id="367" r:id="rId24"/>
    <p:sldId id="368" r:id="rId25"/>
    <p:sldId id="369" r:id="rId26"/>
    <p:sldId id="370" r:id="rId27"/>
    <p:sldId id="371" r:id="rId28"/>
    <p:sldId id="372" r:id="rId29"/>
    <p:sldId id="378" r:id="rId30"/>
    <p:sldId id="375" r:id="rId31"/>
    <p:sldId id="376" r:id="rId32"/>
    <p:sldId id="377" r:id="rId33"/>
    <p:sldId id="384" r:id="rId34"/>
    <p:sldId id="380" r:id="rId35"/>
    <p:sldId id="381" r:id="rId36"/>
    <p:sldId id="382" r:id="rId37"/>
    <p:sldId id="383" r:id="rId38"/>
    <p:sldId id="385" r:id="rId39"/>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2" userDrawn="1">
          <p15:clr>
            <a:srgbClr val="A4A3A4"/>
          </p15:clr>
        </p15:guide>
        <p15:guide id="2" pos="37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丹 尼尔" initials="丹"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E6EAE3"/>
    <a:srgbClr val="EEB8C6"/>
    <a:srgbClr val="EEC7D1"/>
    <a:srgbClr val="F6B5C6"/>
    <a:srgbClr val="DCD3B2"/>
    <a:srgbClr val="E8E8E8"/>
    <a:srgbClr val="ECECEC"/>
    <a:srgbClr val="E6E6E6"/>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7" autoAdjust="0"/>
    <p:restoredTop sz="94660"/>
  </p:normalViewPr>
  <p:slideViewPr>
    <p:cSldViewPr snapToGrid="0" showGuides="1">
      <p:cViewPr>
        <p:scale>
          <a:sx n="66" d="100"/>
          <a:sy n="66" d="100"/>
        </p:scale>
        <p:origin x="876" y="24"/>
      </p:cViewPr>
      <p:guideLst>
        <p:guide orient="horz" pos="1962"/>
        <p:guide pos="37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tags" Target="tags/tag96.xml"/><Relationship Id="rId44" Type="http://schemas.openxmlformats.org/officeDocument/2006/relationships/commentAuthors" Target="commentAuthors.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2E52ED-9DFA-4AA0-840B-5F4DC2AFFEF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4D8124-A908-4552-A833-5FC0AECCB9E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A38FBC-3255-4164-A95B-08DEAEF2CB7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A38FBC-3255-4164-A95B-08DEAEF2CB7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A38FBC-3255-4164-A95B-08DEAEF2CB7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缺照片 </a:t>
            </a:r>
            <a:endParaRPr lang="zh-CN" altLang="en-US" dirty="0"/>
          </a:p>
        </p:txBody>
      </p:sp>
      <p:sp>
        <p:nvSpPr>
          <p:cNvPr id="4" name="灯片编号占位符 3"/>
          <p:cNvSpPr>
            <a:spLocks noGrp="1"/>
          </p:cNvSpPr>
          <p:nvPr>
            <p:ph type="sldNum" sz="quarter" idx="5"/>
          </p:nvPr>
        </p:nvSpPr>
        <p:spPr/>
        <p:txBody>
          <a:bodyPr/>
          <a:lstStyle/>
          <a:p>
            <a:fld id="{19A38FBC-3255-4164-A95B-08DEAEF2CB7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4D8124-A908-4552-A833-5FC0AECCB9E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54D8124-A908-4552-A833-5FC0AECCB9E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GB" altLang="zh-CN"/>
              <a:t>https://</a:t>
            </a:r>
            <a:r>
              <a:rPr kumimoji="1" lang="en-GB" altLang="zh-CN" err="1"/>
              <a:t>www.pexels.com</a:t>
            </a:r>
            <a:r>
              <a:rPr kumimoji="1" lang="en-GB" altLang="zh-CN"/>
              <a:t>/</a:t>
            </a:r>
            <a:r>
              <a:rPr kumimoji="1" lang="en-GB" altLang="zh-CN" err="1"/>
              <a:t>zh-tw</a:t>
            </a:r>
            <a:r>
              <a:rPr kumimoji="1" lang="en-GB" altLang="zh-CN"/>
              <a:t>/photo/3184360/</a:t>
            </a:r>
            <a:endParaRPr kumimoji="1" lang="en-GB" altLang="zh-CN"/>
          </a:p>
          <a:p>
            <a:r>
              <a:rPr kumimoji="1" lang="en-GB" altLang="zh-CN"/>
              <a:t>https://</a:t>
            </a:r>
            <a:r>
              <a:rPr kumimoji="1" lang="en-GB" altLang="zh-CN" err="1"/>
              <a:t>www.pexels.com</a:t>
            </a:r>
            <a:r>
              <a:rPr kumimoji="1" lang="en-GB" altLang="zh-CN"/>
              <a:t>/</a:t>
            </a:r>
            <a:r>
              <a:rPr kumimoji="1" lang="en-GB" altLang="zh-CN" err="1"/>
              <a:t>zh-tw</a:t>
            </a:r>
            <a:r>
              <a:rPr kumimoji="1" lang="en-GB" altLang="zh-CN"/>
              <a:t>/photo/10467844/</a:t>
            </a:r>
            <a:endParaRPr kumimoji="1" lang="en-GB" altLang="zh-CN"/>
          </a:p>
          <a:p>
            <a:r>
              <a:rPr kumimoji="1" lang="en-GB" altLang="zh-CN"/>
              <a:t>https://</a:t>
            </a:r>
            <a:r>
              <a:rPr kumimoji="1" lang="en-GB" altLang="zh-CN" err="1"/>
              <a:t>www.pexels.com</a:t>
            </a:r>
            <a:r>
              <a:rPr kumimoji="1" lang="en-GB" altLang="zh-CN"/>
              <a:t>/</a:t>
            </a:r>
            <a:r>
              <a:rPr kumimoji="1" lang="en-GB" altLang="zh-CN" err="1"/>
              <a:t>zh-tw</a:t>
            </a:r>
            <a:r>
              <a:rPr kumimoji="1" lang="en-GB" altLang="zh-CN"/>
              <a:t>/photo/11893778/</a:t>
            </a:r>
            <a:endParaRPr kumimoji="1" lang="en-GB" altLang="zh-CN"/>
          </a:p>
          <a:p>
            <a:r>
              <a:rPr kumimoji="1" lang="en-GB" altLang="zh-CN"/>
              <a:t>https://</a:t>
            </a:r>
            <a:r>
              <a:rPr kumimoji="1" lang="en-GB" altLang="zh-CN" err="1"/>
              <a:t>www.pexels.com</a:t>
            </a:r>
            <a:r>
              <a:rPr kumimoji="1" lang="en-GB" altLang="zh-CN"/>
              <a:t>/</a:t>
            </a:r>
            <a:r>
              <a:rPr kumimoji="1" lang="en-GB" altLang="zh-CN" err="1"/>
              <a:t>zh-tw</a:t>
            </a:r>
            <a:r>
              <a:rPr kumimoji="1" lang="en-GB" altLang="zh-CN"/>
              <a:t>/photo/11520525/</a:t>
            </a:r>
            <a:endParaRPr kumimoji="1" lang="zh-CN" altLang="en-US"/>
          </a:p>
        </p:txBody>
      </p:sp>
      <p:sp>
        <p:nvSpPr>
          <p:cNvPr id="4" name="灯片编号占位符 3"/>
          <p:cNvSpPr>
            <a:spLocks noGrp="1"/>
          </p:cNvSpPr>
          <p:nvPr>
            <p:ph type="sldNum" sz="quarter" idx="5"/>
          </p:nvPr>
        </p:nvSpPr>
        <p:spPr/>
        <p:txBody>
          <a:bodyPr/>
          <a:lstStyle/>
          <a:p>
            <a:fld id="{376FCBBD-E86A-924D-AA97-EA41132B087B}"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9C7E86-76DE-4D38-A718-39A1E655A738}"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FE9B353-E61F-4B64-8A21-00253A82D11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9A38FBC-3255-4164-A95B-08DEAEF2CB7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F8B9410-3CC2-4FEA-810F-54B7F585772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F0C3E11-2B5F-4389-B109-B0A957D1D62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F8B9410-3CC2-4FEA-810F-54B7F585772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F0C3E11-2B5F-4389-B109-B0A957D1D62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F8B9410-3CC2-4FEA-810F-54B7F585772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F0C3E11-2B5F-4389-B109-B0A957D1D62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F8B9410-3CC2-4FEA-810F-54B7F5857725}"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F0C3E11-2B5F-4389-B109-B0A957D1D62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F8B9410-3CC2-4FEA-810F-54B7F5857725}"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F0C3E11-2B5F-4389-B109-B0A957D1D62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F8B9410-3CC2-4FEA-810F-54B7F5857725}"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F0C3E11-2B5F-4389-B109-B0A957D1D62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F8B9410-3CC2-4FEA-810F-54B7F585772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F0C3E11-2B5F-4389-B109-B0A957D1D62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0">
            <a:alphaModFix amt="92000"/>
          </a:blip>
          <a:stretch>
            <a:fillRect/>
          </a:stretch>
        </p:blipFill>
        <p:spPr>
          <a:xfrm>
            <a:off x="0" y="0"/>
            <a:ext cx="12191365"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0.xml"/><Relationship Id="rId2" Type="http://schemas.openxmlformats.org/officeDocument/2006/relationships/image" Target="../media/image2.png"/><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media" Target="../media/media1.mp4"/><Relationship Id="rId4" Type="http://schemas.openxmlformats.org/officeDocument/2006/relationships/video" Target="../media/media1.mp4"/><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21.xml"/><Relationship Id="rId3" Type="http://schemas.microsoft.com/office/2007/relationships/hdphoto" Target="../media/image24.wdp"/><Relationship Id="rId2" Type="http://schemas.openxmlformats.org/officeDocument/2006/relationships/image" Target="../media/image23.png"/><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6.wdp"/><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tags" Target="../tags/tag23.xml"/><Relationship Id="rId2" Type="http://schemas.openxmlformats.org/officeDocument/2006/relationships/image" Target="../media/image27.png"/><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microsoft.com/office/2007/relationships/hdphoto" Target="../media/image31.wdp"/><Relationship Id="rId3" Type="http://schemas.openxmlformats.org/officeDocument/2006/relationships/image" Target="../media/image30.png"/><Relationship Id="rId2" Type="http://schemas.microsoft.com/office/2007/relationships/hdphoto" Target="../media/image29.wdp"/><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microsoft.com/office/2007/relationships/hdphoto" Target="../media/image36.wdp"/><Relationship Id="rId4" Type="http://schemas.openxmlformats.org/officeDocument/2006/relationships/image" Target="../media/image35.png"/><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32.jpeg"/></Relationships>
</file>

<file path=ppt/slides/_rels/slide27.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4" Type="http://schemas.openxmlformats.org/officeDocument/2006/relationships/slideLayout" Target="../slideLayouts/slideLayout2.xml"/><Relationship Id="rId23" Type="http://schemas.openxmlformats.org/officeDocument/2006/relationships/tags" Target="../tags/tag41.xml"/><Relationship Id="rId22" Type="http://schemas.openxmlformats.org/officeDocument/2006/relationships/image" Target="../media/image41.svg"/><Relationship Id="rId21" Type="http://schemas.openxmlformats.org/officeDocument/2006/relationships/image" Target="../media/image40.png"/><Relationship Id="rId20" Type="http://schemas.openxmlformats.org/officeDocument/2006/relationships/tags" Target="../tags/tag40.xml"/><Relationship Id="rId2" Type="http://schemas.openxmlformats.org/officeDocument/2006/relationships/tags" Target="../tags/tag24.xml"/><Relationship Id="rId19" Type="http://schemas.openxmlformats.org/officeDocument/2006/relationships/image" Target="../media/image39.svg"/><Relationship Id="rId18" Type="http://schemas.openxmlformats.org/officeDocument/2006/relationships/image" Target="../media/image38.png"/><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37.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 Id="rId3" Type="http://schemas.openxmlformats.org/officeDocument/2006/relationships/image" Target="../media/image43.jpeg"/><Relationship Id="rId2" Type="http://schemas.openxmlformats.org/officeDocument/2006/relationships/tags" Target="../tags/tag42.xml"/><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image" Target="../media/image46.png"/><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image" Target="../media/image2.png"/><Relationship Id="rId18" Type="http://schemas.openxmlformats.org/officeDocument/2006/relationships/notesSlide" Target="../notesSlides/notesSlide14.xml"/><Relationship Id="rId17" Type="http://schemas.openxmlformats.org/officeDocument/2006/relationships/slideLayout" Target="../slideLayouts/slideLayout1.xml"/><Relationship Id="rId16" Type="http://schemas.openxmlformats.org/officeDocument/2006/relationships/image" Target="../media/image47.png"/><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3.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xml"/><Relationship Id="rId7" Type="http://schemas.openxmlformats.org/officeDocument/2006/relationships/image" Target="../media/image7.jpeg"/><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tags" Target="../tags/tag56.xml"/><Relationship Id="rId4" Type="http://schemas.openxmlformats.org/officeDocument/2006/relationships/image" Target="../media/image51.jpeg"/><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png"/></Relationships>
</file>

<file path=ppt/slides/_rels/slide31.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5" Type="http://schemas.openxmlformats.org/officeDocument/2006/relationships/slideLayout" Target="../slideLayouts/slideLayout2.xml"/><Relationship Id="rId24" Type="http://schemas.openxmlformats.org/officeDocument/2006/relationships/tags" Target="../tags/tag80.xml"/><Relationship Id="rId23" Type="http://schemas.openxmlformats.org/officeDocument/2006/relationships/tags" Target="../tags/tag79.xml"/><Relationship Id="rId22" Type="http://schemas.openxmlformats.org/officeDocument/2006/relationships/tags" Target="../tags/tag78.xml"/><Relationship Id="rId21" Type="http://schemas.openxmlformats.org/officeDocument/2006/relationships/tags" Target="../tags/tag77.xml"/><Relationship Id="rId20" Type="http://schemas.openxmlformats.org/officeDocument/2006/relationships/tags" Target="../tags/tag76.xml"/><Relationship Id="rId2" Type="http://schemas.openxmlformats.org/officeDocument/2006/relationships/tags" Target="../tags/tag58.xml"/><Relationship Id="rId19" Type="http://schemas.openxmlformats.org/officeDocument/2006/relationships/tags" Target="../tags/tag75.xml"/><Relationship Id="rId18" Type="http://schemas.openxmlformats.org/officeDocument/2006/relationships/tags" Target="../tags/tag74.xml"/><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2.png"/></Relationships>
</file>

<file path=ppt/slides/_rels/slide33.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image" Target="../media/image57.png"/><Relationship Id="rId7" Type="http://schemas.openxmlformats.org/officeDocument/2006/relationships/tags" Target="../tags/tag8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tags" Target="../tags/tag82.xml"/><Relationship Id="rId3" Type="http://schemas.openxmlformats.org/officeDocument/2006/relationships/image" Target="../media/image54.png"/><Relationship Id="rId21" Type="http://schemas.openxmlformats.org/officeDocument/2006/relationships/slideLayout" Target="../slideLayouts/slideLayout1.xml"/><Relationship Id="rId20" Type="http://schemas.openxmlformats.org/officeDocument/2006/relationships/image" Target="../media/image52.png"/><Relationship Id="rId2" Type="http://schemas.openxmlformats.org/officeDocument/2006/relationships/image" Target="../media/image53.jpeg"/><Relationship Id="rId19" Type="http://schemas.openxmlformats.org/officeDocument/2006/relationships/image" Target="../media/image46.png"/><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image" Target="../media/image58.jpeg"/><Relationship Id="rId1" Type="http://schemas.openxmlformats.org/officeDocument/2006/relationships/tags" Target="../tags/tag81.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93.xml"/><Relationship Id="rId2" Type="http://schemas.openxmlformats.org/officeDocument/2006/relationships/image" Target="../media/image59.png"/><Relationship Id="rId1" Type="http://schemas.openxmlformats.org/officeDocument/2006/relationships/image" Target="../media/image52.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image" Target="../media/image61.png"/><Relationship Id="rId1"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image" Target="../media/image9.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tags" Target="../tags/tag4.xml"/><Relationship Id="rId3" Type="http://schemas.openxmlformats.org/officeDocument/2006/relationships/image" Target="../media/image12.jpeg"/><Relationship Id="rId2" Type="http://schemas.microsoft.com/office/2007/relationships/hdphoto" Target="../media/image11.wdp"/><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alphaModFix amt="92000"/>
          </a:blip>
          <a:stretch>
            <a:fillRect/>
          </a:stretch>
        </p:blipFill>
        <p:spPr>
          <a:xfrm>
            <a:off x="0" y="0"/>
            <a:ext cx="12191365" cy="6858000"/>
          </a:xfrm>
          <a:prstGeom prst="rect">
            <a:avLst/>
          </a:prstGeom>
        </p:spPr>
      </p:pic>
      <p:sp>
        <p:nvSpPr>
          <p:cNvPr id="13" name="Subtitle 2" descr="e7d195523061f1c0600ade85ab8d19863d296bbd6d3c8047FB0A4867354E4F1E3A7DEAE3C4C4B5C9777EC9E9D7F78045DB0296A4194571101A21F67FC7D6C39966CE50B69116E2EE84E571E25F3C0CCE70D9E94D25572B5A4466866B00C03BC341926020D86CE4EAB9C50CA1AD98A04687C5F4CCCFC90D49621A0B5293D75F56F144C8A049B07C54"/>
          <p:cNvSpPr txBox="1"/>
          <p:nvPr/>
        </p:nvSpPr>
        <p:spPr>
          <a:xfrm>
            <a:off x="544195" y="2804795"/>
            <a:ext cx="6924040" cy="11741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dist">
              <a:lnSpc>
                <a:spcPct val="75000"/>
              </a:lnSpc>
            </a:pPr>
            <a:r>
              <a:rPr lang="zh-CN" altLang="en-US" sz="6600" b="1" spc="300" dirty="0">
                <a:solidFill>
                  <a:schemeClr val="bg1"/>
                </a:solidFill>
                <a:latin typeface="微软雅黑" panose="020B0503020204020204" pitchFamily="34" charset="-122"/>
                <a:ea typeface="微软雅黑" panose="020B0503020204020204" pitchFamily="34" charset="-122"/>
                <a:cs typeface="Lato" panose="020F0502020204030203" pitchFamily="34" charset="0"/>
                <a:sym typeface="+mn-ea"/>
              </a:rPr>
              <a:t>媛颂再生医疗</a:t>
            </a:r>
            <a:endParaRPr lang="zh-CN" altLang="en-US" sz="6600" b="1" spc="300" dirty="0">
              <a:solidFill>
                <a:schemeClr val="bg1"/>
              </a:solidFill>
              <a:latin typeface="微软雅黑" panose="020B0503020204020204" pitchFamily="34" charset="-122"/>
              <a:ea typeface="微软雅黑" panose="020B0503020204020204" pitchFamily="34" charset="-122"/>
              <a:cs typeface="Lato" panose="020F0502020204030203" pitchFamily="34" charset="0"/>
              <a:sym typeface="+mn-ea"/>
            </a:endParaRPr>
          </a:p>
        </p:txBody>
      </p:sp>
      <p:sp>
        <p:nvSpPr>
          <p:cNvPr id="19" name="TextBox 10"/>
          <p:cNvSpPr txBox="1"/>
          <p:nvPr/>
        </p:nvSpPr>
        <p:spPr>
          <a:xfrm>
            <a:off x="1091755" y="3931460"/>
            <a:ext cx="5987984" cy="368300"/>
          </a:xfrm>
          <a:prstGeom prst="rect">
            <a:avLst/>
          </a:prstGeom>
          <a:noFill/>
        </p:spPr>
        <p:txBody>
          <a:bodyPr wrap="square" rtlCol="0">
            <a:spAutoFit/>
          </a:bodyPr>
          <a:lstStyle/>
          <a:p>
            <a:pPr algn="dist">
              <a:lnSpc>
                <a:spcPct val="75000"/>
              </a:lnSpc>
            </a:pPr>
            <a:r>
              <a:rPr lang="zh-CN" altLang="en-US" sz="2400" spc="300" dirty="0">
                <a:solidFill>
                  <a:schemeClr val="bg1"/>
                </a:solidFill>
                <a:latin typeface="微软雅黑" panose="020B0503020204020204" pitchFamily="34" charset="-122"/>
                <a:ea typeface="微软雅黑" panose="020B0503020204020204" pitchFamily="34" charset="-122"/>
                <a:cs typeface="Lato" panose="020F0502020204030203" pitchFamily="34" charset="0"/>
                <a:sym typeface="+mn-ea"/>
              </a:rPr>
              <a:t>留住青春，留住健康</a:t>
            </a:r>
            <a:endParaRPr lang="zh-CN" altLang="en-US" sz="2400" spc="300" dirty="0">
              <a:solidFill>
                <a:schemeClr val="bg1"/>
              </a:solidFill>
              <a:latin typeface="微软雅黑" panose="020B0503020204020204" pitchFamily="34" charset="-122"/>
              <a:ea typeface="微软雅黑" panose="020B0503020204020204" pitchFamily="34" charset="-122"/>
              <a:cs typeface="Lato" panose="020F0502020204030203" pitchFamily="34"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alphaModFix amt="92000"/>
          </a:blip>
          <a:stretch>
            <a:fillRect/>
          </a:stretch>
        </p:blipFill>
        <p:spPr>
          <a:xfrm>
            <a:off x="0" y="0"/>
            <a:ext cx="12191365" cy="6858000"/>
          </a:xfrm>
          <a:prstGeom prst="rect">
            <a:avLst/>
          </a:prstGeom>
        </p:spPr>
      </p:pic>
      <p:sp>
        <p:nvSpPr>
          <p:cNvPr id="10" name="文本框 9"/>
          <p:cNvSpPr txBox="1"/>
          <p:nvPr/>
        </p:nvSpPr>
        <p:spPr>
          <a:xfrm>
            <a:off x="1158748" y="822516"/>
            <a:ext cx="4368800" cy="5163185"/>
          </a:xfrm>
          <a:prstGeom prst="rect">
            <a:avLst/>
          </a:prstGeom>
          <a:noFill/>
        </p:spPr>
        <p:txBody>
          <a:bodyPr wrap="none" rtlCol="0" anchor="t">
            <a:spAutoFit/>
          </a:bodyPr>
          <a:lstStyle/>
          <a:p>
            <a:r>
              <a:rPr lang="en-US" altLang="zh-CN" sz="3296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rPr>
              <a:t>02</a:t>
            </a:r>
            <a:endParaRPr lang="en-US" altLang="zh-CN" sz="3296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endParaRPr>
          </a:p>
        </p:txBody>
      </p:sp>
      <p:sp>
        <p:nvSpPr>
          <p:cNvPr id="14" name="矩形 13"/>
          <p:cNvSpPr/>
          <p:nvPr/>
        </p:nvSpPr>
        <p:spPr>
          <a:xfrm>
            <a:off x="5431657" y="2967043"/>
            <a:ext cx="5151503" cy="871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45">
              <a:solidFill>
                <a:srgbClr val="E5E2DD"/>
              </a:solidFill>
            </a:endParaRPr>
          </a:p>
        </p:txBody>
      </p:sp>
      <p:sp>
        <p:nvSpPr>
          <p:cNvPr id="2" name="标题 1"/>
          <p:cNvSpPr>
            <a:spLocks noGrp="1"/>
          </p:cNvSpPr>
          <p:nvPr>
            <p:ph type="title"/>
          </p:nvPr>
        </p:nvSpPr>
        <p:spPr>
          <a:xfrm>
            <a:off x="4785233" y="3115063"/>
            <a:ext cx="5081938" cy="723353"/>
          </a:xfrm>
        </p:spPr>
        <p:txBody>
          <a:bodyPr/>
          <a:lstStyle/>
          <a:p>
            <a:pPr algn="ctr"/>
            <a:r>
              <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rPr>
              <a:t>再生医疗</a:t>
            </a:r>
            <a:r>
              <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rPr>
              <a:t>趋势</a:t>
            </a:r>
            <a:endPar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cstate="print">
            <a:alphaModFix amt="98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a:xfrm>
            <a:off x="260350" y="468630"/>
            <a:ext cx="11579860" cy="6167120"/>
          </a:xfrm>
          <a:prstGeom prst="rect">
            <a:avLst/>
          </a:prstGeom>
        </p:spPr>
      </p:pic>
      <p:graphicFrame>
        <p:nvGraphicFramePr>
          <p:cNvPr id="4" name="表格 3"/>
          <p:cNvGraphicFramePr/>
          <p:nvPr>
            <p:custDataLst>
              <p:tags r:id="rId4"/>
            </p:custDataLst>
          </p:nvPr>
        </p:nvGraphicFramePr>
        <p:xfrm>
          <a:off x="511810" y="716915"/>
          <a:ext cx="10895330" cy="5631180"/>
        </p:xfrm>
        <a:graphic>
          <a:graphicData uri="http://schemas.openxmlformats.org/drawingml/2006/table">
            <a:tbl>
              <a:tblPr/>
              <a:tblGrid>
                <a:gridCol w="803910"/>
                <a:gridCol w="1475740"/>
                <a:gridCol w="2823210"/>
                <a:gridCol w="5792470"/>
              </a:tblGrid>
              <a:tr h="222885">
                <a:tc>
                  <a:txBody>
                    <a:bodyPr/>
                    <a:p>
                      <a:pPr algn="ctr" fontAlgn="ctr"/>
                      <a:r>
                        <a:rPr lang="zh-CN" altLang="en-US" sz="1400" b="1" i="0">
                          <a:solidFill>
                            <a:srgbClr val="FFFFFF"/>
                          </a:solidFill>
                          <a:latin typeface="Times New Roman" panose="02020603050405020304" charset="0"/>
                          <a:ea typeface="宋体" panose="02010600030101010101" pitchFamily="2" charset="-122"/>
                        </a:rPr>
                        <a:t>时间</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c>
                  <a:txBody>
                    <a:bodyPr/>
                    <a:p>
                      <a:pPr algn="ctr" fontAlgn="ctr"/>
                      <a:r>
                        <a:rPr lang="zh-CN" altLang="en-US" sz="1400" b="1" i="0">
                          <a:solidFill>
                            <a:srgbClr val="FFFFFF"/>
                          </a:solidFill>
                          <a:latin typeface="Times New Roman" panose="02020603050405020304" charset="0"/>
                          <a:ea typeface="宋体" panose="02010600030101010101" pitchFamily="2" charset="-122"/>
                        </a:rPr>
                        <a:t>机构</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c>
                  <a:txBody>
                    <a:bodyPr/>
                    <a:p>
                      <a:pPr algn="ctr" fontAlgn="ctr"/>
                      <a:r>
                        <a:rPr lang="zh-CN" altLang="en-US" sz="1400" b="1" i="0">
                          <a:solidFill>
                            <a:srgbClr val="FFFFFF"/>
                          </a:solidFill>
                          <a:latin typeface="Times New Roman" panose="02020603050405020304" charset="0"/>
                          <a:ea typeface="宋体" panose="02010600030101010101" pitchFamily="2" charset="-122"/>
                        </a:rPr>
                        <a:t>名称</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c>
                  <a:txBody>
                    <a:bodyPr/>
                    <a:p>
                      <a:pPr algn="ctr" fontAlgn="ctr"/>
                      <a:r>
                        <a:rPr lang="zh-CN" altLang="en-US" sz="1400" b="1" i="0">
                          <a:solidFill>
                            <a:srgbClr val="FFFFFF"/>
                          </a:solidFill>
                          <a:latin typeface="Times New Roman" panose="02020603050405020304" charset="0"/>
                          <a:ea typeface="宋体" panose="02010600030101010101" pitchFamily="2" charset="-122"/>
                        </a:rPr>
                        <a:t>相关重点内容</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r>
              <a:tr h="507365">
                <a:tc rowSpan="4">
                  <a:txBody>
                    <a:bodyPr/>
                    <a:p>
                      <a:pPr algn="ctr"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2016</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国务院</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十三五”国家战略性新兴产业发展规划</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加快组织器官修复和替代材料及植</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介</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入医疗器械产品创新和产业化。</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911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中共中央，国务院</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健康中国</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规划纲要</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发展组学技术、</a:t>
                      </a:r>
                      <a:r>
                        <a:rPr lang="zh-CN" altLang="en-US" sz="14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干细胞与再生医学</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、新型疫苗、生物治疗等医学前沿技术。</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41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国务院</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上海系统推进全面创新改革试</a:t>
                      </a:r>
                      <a:b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验加快建设具有全球影响力的科</a:t>
                      </a:r>
                      <a:b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技创新中心方案</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在量子通信、拟态安全、脑科学及人工智能、</a:t>
                      </a:r>
                      <a:r>
                        <a:rPr lang="zh-CN" altLang="en-US" sz="1400" b="1"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干细胞与再生医学</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、国际人类表型组、材料基因组、高端材料、深海科学等方向布局一批重大科学基础工程。</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97917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rPr>
                        <a:t>国务院</a:t>
                      </a:r>
                      <a:endParaRPr lang="zh-CN" altLang="en-US" sz="1400" b="0" i="0">
                        <a:solidFill>
                          <a:srgbClr val="000000"/>
                        </a:solidFill>
                        <a:latin typeface="微软雅黑" panose="020B0503020204020204" pitchFamily="34" charset="-122"/>
                        <a:ea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rPr>
                        <a:t>生物产业发展规划</a:t>
                      </a:r>
                      <a:r>
                        <a:rPr lang="en-US" altLang="zh-CN" sz="1400" b="0" i="0">
                          <a:solidFill>
                            <a:srgbClr val="000000"/>
                          </a:solidFill>
                          <a:latin typeface="微软雅黑" panose="020B0503020204020204" pitchFamily="34" charset="-122"/>
                          <a:ea typeface="微软雅黑" panose="020B0503020204020204" pitchFamily="34" charset="-122"/>
                        </a:rPr>
                        <a:t>》</a:t>
                      </a:r>
                      <a:endParaRPr lang="en-US" altLang="zh-CN" sz="1400" b="0" i="0">
                        <a:solidFill>
                          <a:srgbClr val="000000"/>
                        </a:solidFill>
                        <a:latin typeface="微软雅黑" panose="020B0503020204020204" pitchFamily="34" charset="-122"/>
                        <a:ea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推动仿生医学、再生医学和组织工程与生物技术的融合，促进新型高生物相容性医用材料的研制和产业化。针对血管、关节等疾病置换、修复的不同临床治疗需要，创制具有自主知识产权的涂药支架、人工瓣膜、骨修复材料、人工关节、人工皮肤等医疗器械产品。</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64920">
                <a:tc>
                  <a:txBody>
                    <a:bodyPr/>
                    <a:p>
                      <a:pPr algn="ctr"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2012</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科技部</a:t>
                      </a:r>
                      <a:b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b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发育与生殖研究国家重大科学研究计划“十二五”专项规划</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按三大研究方向、一个系统平台进行布局，即“胚胎与器官发育”、“生殖发育与生殖调控”、“发育与生殖相关重大疾病的基础研究”和“发育与生殖研究系统平台”</a:t>
                      </a: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加快生殖技术、再生医学与组织工程技术的研发与产业化提供重大理论和关键技术支撑。</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1224280">
                <a:tc>
                  <a:txBody>
                    <a:bodyPr/>
                    <a:p>
                      <a:pPr algn="ctr" fontAlgn="ctr">
                        <a:buNone/>
                      </a:pPr>
                      <a:r>
                        <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2012</a:t>
                      </a:r>
                      <a:r>
                        <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buNone/>
                      </a:pPr>
                      <a:r>
                        <a:rPr lang="zh-CN" altLang="en-US"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科技部</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干细胞研究国家重大科学研究计划“十二五”专项规划</a:t>
                      </a:r>
                      <a:r>
                        <a:rPr lang="en-US" altLang="zh-CN"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buNone/>
                      </a:pPr>
                      <a:r>
                        <a:rPr lang="en-US" altLang="zh-CN"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利用</a:t>
                      </a:r>
                      <a:r>
                        <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体细胞核移植</a:t>
                      </a:r>
                      <a:r>
                        <a:rPr lang="en-US" altLang="zh-CN"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(SCNT)</a:t>
                      </a:r>
                      <a:r>
                        <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iPS</a:t>
                      </a:r>
                      <a:r>
                        <a:rPr lang="zh-CN" altLang="en-US"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细胞、转分化等技术获得功能细胞</a:t>
                      </a:r>
                      <a:r>
                        <a:rPr lang="en-US" altLang="zh-CN" sz="14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解答发育生物学、干细胞研究和再生医学领域的关键性技术难题。</a:t>
                      </a:r>
                      <a:endParaRPr lang="zh-CN" altLang="en-US" sz="1400" b="0" i="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6" name="文本框 5"/>
          <p:cNvSpPr txBox="1"/>
          <p:nvPr/>
        </p:nvSpPr>
        <p:spPr>
          <a:xfrm>
            <a:off x="511810" y="100330"/>
            <a:ext cx="3938270" cy="398780"/>
          </a:xfrm>
          <a:prstGeom prst="rect">
            <a:avLst/>
          </a:prstGeom>
          <a:noFill/>
        </p:spPr>
        <p:txBody>
          <a:bodyPr wrap="square" rtlCol="0">
            <a:spAutoFit/>
          </a:bodyPr>
          <a:p>
            <a:r>
              <a:rPr lang="zh-CN" altLang="en-US" sz="2000" b="1">
                <a:solidFill>
                  <a:schemeClr val="bg1"/>
                </a:solidFill>
                <a:latin typeface="+mj-ea"/>
                <a:ea typeface="+mj-ea"/>
              </a:rPr>
              <a:t>中国再生医疗发展历程</a:t>
            </a:r>
            <a:endParaRPr lang="zh-CN" altLang="en-US" sz="2000" b="1">
              <a:solidFill>
                <a:schemeClr val="bg1"/>
              </a:solidFill>
              <a:latin typeface="+mj-ea"/>
              <a:ea typeface="+mj-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cstate="print"/>
          <a:stretch>
            <a:fillRect/>
          </a:stretch>
        </p:blipFill>
        <p:spPr>
          <a:xfrm>
            <a:off x="260350" y="468630"/>
            <a:ext cx="11579860" cy="6167120"/>
          </a:xfrm>
          <a:prstGeom prst="rect">
            <a:avLst/>
          </a:prstGeom>
        </p:spPr>
      </p:pic>
      <p:graphicFrame>
        <p:nvGraphicFramePr>
          <p:cNvPr id="2" name="表格 1"/>
          <p:cNvGraphicFramePr/>
          <p:nvPr>
            <p:custDataLst>
              <p:tags r:id="rId3"/>
            </p:custDataLst>
          </p:nvPr>
        </p:nvGraphicFramePr>
        <p:xfrm>
          <a:off x="549275" y="615950"/>
          <a:ext cx="10855960" cy="6152515"/>
        </p:xfrm>
        <a:graphic>
          <a:graphicData uri="http://schemas.openxmlformats.org/drawingml/2006/table">
            <a:tbl>
              <a:tblPr/>
              <a:tblGrid>
                <a:gridCol w="837565"/>
                <a:gridCol w="1666240"/>
                <a:gridCol w="3272790"/>
                <a:gridCol w="5079365"/>
              </a:tblGrid>
              <a:tr h="306070">
                <a:tc>
                  <a:txBody>
                    <a:bodyPr/>
                    <a:p>
                      <a:pPr algn="ctr" fontAlgn="ctr"/>
                      <a:r>
                        <a:rPr lang="zh-CN" altLang="en-US" sz="1400" b="1" i="0">
                          <a:solidFill>
                            <a:srgbClr val="FFFFFF"/>
                          </a:solidFill>
                          <a:latin typeface="Times New Roman" panose="02020603050405020304" charset="0"/>
                          <a:ea typeface="宋体" panose="02010600030101010101" pitchFamily="2" charset="-122"/>
                        </a:rPr>
                        <a:t>时间</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c>
                  <a:txBody>
                    <a:bodyPr/>
                    <a:p>
                      <a:pPr algn="ctr" fontAlgn="ctr"/>
                      <a:r>
                        <a:rPr lang="zh-CN" altLang="en-US" sz="1400" b="1" i="0">
                          <a:solidFill>
                            <a:srgbClr val="FFFFFF"/>
                          </a:solidFill>
                          <a:latin typeface="Times New Roman" panose="02020603050405020304" charset="0"/>
                          <a:ea typeface="宋体" panose="02010600030101010101" pitchFamily="2" charset="-122"/>
                        </a:rPr>
                        <a:t>机构</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c>
                  <a:txBody>
                    <a:bodyPr/>
                    <a:p>
                      <a:pPr algn="ctr" fontAlgn="ctr"/>
                      <a:r>
                        <a:rPr lang="zh-CN" altLang="en-US" sz="1400" b="1" i="0">
                          <a:solidFill>
                            <a:srgbClr val="FFFFFF"/>
                          </a:solidFill>
                          <a:latin typeface="Times New Roman" panose="02020603050405020304" charset="0"/>
                          <a:ea typeface="宋体" panose="02010600030101010101" pitchFamily="2" charset="-122"/>
                        </a:rPr>
                        <a:t>名称</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c>
                  <a:txBody>
                    <a:bodyPr/>
                    <a:p>
                      <a:pPr algn="ctr" fontAlgn="ctr"/>
                      <a:r>
                        <a:rPr lang="zh-CN" altLang="en-US" sz="1400" b="1" i="0">
                          <a:solidFill>
                            <a:srgbClr val="FFFFFF"/>
                          </a:solidFill>
                          <a:latin typeface="Times New Roman" panose="02020603050405020304" charset="0"/>
                          <a:ea typeface="宋体" panose="02010600030101010101" pitchFamily="2" charset="-122"/>
                        </a:rPr>
                        <a:t>相关重点内容</a:t>
                      </a:r>
                      <a:endParaRPr lang="zh-CN" altLang="en-US" sz="1400" b="1" i="0">
                        <a:solidFill>
                          <a:srgbClr val="FFFFFF"/>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EE7800"/>
                    </a:solidFill>
                  </a:tcPr>
                </a:tc>
              </a:tr>
              <a:tr h="829945">
                <a:tc>
                  <a:txBody>
                    <a:bodyPr/>
                    <a:p>
                      <a:pPr algn="ctr" fontAlgn="ctr">
                        <a:buNone/>
                      </a:pP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2022</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年</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buNone/>
                      </a:pPr>
                      <a:r>
                        <a:rPr lang="zh-CN" altLang="en-US" sz="1400" b="0" i="0">
                          <a:solidFill>
                            <a:srgbClr val="000000"/>
                          </a:solidFill>
                          <a:latin typeface="Times New Roman" panose="02020603050405020304" charset="0"/>
                          <a:ea typeface="宋体" panose="02010600030101010101" pitchFamily="2" charset="-122"/>
                        </a:rPr>
                        <a:t>科技部</a:t>
                      </a:r>
                      <a:endParaRPr lang="zh-CN" altLang="en-US" sz="1400" b="0"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buNone/>
                      </a:pP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《干细胞研究与器官修复》</a:t>
                      </a:r>
                      <a:endPar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buNone/>
                      </a:pP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       </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主要围绕干细胞命运调控及机理、</a:t>
                      </a:r>
                      <a:r>
                        <a:rPr lang="zh-CN" altLang="en-US" sz="1400" b="1" i="0">
                          <a:solidFill>
                            <a:srgbClr val="000000"/>
                          </a:solidFill>
                          <a:latin typeface="Times New Roman" panose="02020603050405020304" charset="0"/>
                          <a:ea typeface="宋体" panose="02010600030101010101" pitchFamily="2" charset="-122"/>
                          <a:cs typeface="微软雅黑" panose="020B0503020204020204" pitchFamily="34" charset="-122"/>
                        </a:rPr>
                        <a:t>干细胞与器官的发生和衰老、器官的原位再生及其机理、复杂器官制造与功能重塑、基于干细胞的疾病模型</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5个重点任务进行部署。</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30580">
                <a:tc>
                  <a:txBody>
                    <a:bodyPr/>
                    <a:p>
                      <a:pPr algn="ctr"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2022</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年</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Times New Roman" panose="02020603050405020304" charset="0"/>
                          <a:ea typeface="宋体" panose="02010600030101010101" pitchFamily="2" charset="-122"/>
                        </a:rPr>
                        <a:t>国家卫健委</a:t>
                      </a:r>
                      <a:endParaRPr lang="zh-CN" altLang="en-US" sz="1400" b="0"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关于印发“十四五”卫生健康人才发展规划的通知</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endPar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       </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在组学技术、</a:t>
                      </a:r>
                      <a:r>
                        <a:rPr lang="zh-CN" altLang="en-US" sz="1400" b="1" i="0">
                          <a:solidFill>
                            <a:srgbClr val="000000"/>
                          </a:solidFill>
                          <a:latin typeface="Times New Roman" panose="02020603050405020304" charset="0"/>
                          <a:ea typeface="宋体" panose="02010600030101010101" pitchFamily="2" charset="-122"/>
                          <a:cs typeface="微软雅黑" panose="020B0503020204020204" pitchFamily="34" charset="-122"/>
                        </a:rPr>
                        <a:t>干细胞与再生医学、新型疫苗、生物治疗</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、传染病防控等医学前沿领域，培养和发现一批具有深厚科学素养、视野开阔、前瞻性判断力强的战略科学家。</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29310">
                <a:tc rowSpan="3">
                  <a:txBody>
                    <a:bodyPr/>
                    <a:p>
                      <a:pPr algn="ctr"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2021</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年</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Times New Roman" panose="02020603050405020304" charset="0"/>
                          <a:ea typeface="宋体" panose="02010600030101010101" pitchFamily="2" charset="-122"/>
                        </a:rPr>
                        <a:t>国家卫健委</a:t>
                      </a:r>
                      <a:endParaRPr lang="zh-CN" altLang="en-US" sz="1400" b="0"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十四五”国家临床专科能力建设规划</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endPar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 </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坚持技术创新的发展思路，加强临床诊疗技术创新、应用研究和成果转化，</a:t>
                      </a:r>
                      <a:r>
                        <a:rPr lang="zh-CN" altLang="en-US" sz="1400" b="1" i="0">
                          <a:solidFill>
                            <a:srgbClr val="000000"/>
                          </a:solidFill>
                          <a:latin typeface="Times New Roman" panose="02020603050405020304" charset="0"/>
                          <a:ea typeface="宋体" panose="02010600030101010101" pitchFamily="2" charset="-122"/>
                          <a:cs typeface="微软雅黑" panose="020B0503020204020204" pitchFamily="34" charset="-122"/>
                        </a:rPr>
                        <a:t>特别是再生医学、精准医疗、生物医学新技术</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等前沿热点领域的研究，争取在关键领域实现重大突破。</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350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algn="ctr" fontAlgn="ct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十三届全国人大</a:t>
                      </a:r>
                      <a:b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br>
                      <a:b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b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四次会议</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中华人民共和国国民经济和社会发展第十四个五年规划和</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2035</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年远景目标纲要</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endPar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 </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加强原创性引领性科技攻关，其中有基因与生物技术包括基因组学研究应用，遗传细胞和遗传育种、合成生物、生物药等技术创新，生物安全关键技术研究。</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2613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ctr" fontAlgn="ct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卫生健康委</a:t>
                      </a:r>
                      <a:b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br>
                      <a:b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b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中医药局</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关于印发公立医院高质量发展促进行动</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(2021-2025</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年</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的通知</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endPar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 </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实施临床科研提升行动。瞄准精准医学、再生医学、人工智能、抗体与疫苗工程、</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3D</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打印等，有效解决医学科学领域的“卡脖子”问题</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62965">
                <a:tc rowSpan="2">
                  <a:txBody>
                    <a:bodyPr/>
                    <a:p>
                      <a:pPr algn="ctr"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2017</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年</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科技部</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p>
                      <a:pPr algn="ctr" fontAlgn="ct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国家卫生计生委体育总局</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p>
                      <a:pPr algn="ctr" fontAlgn="ct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食品药品监管总局</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关于印发“十三五”卫生与健康科技创新专项规划的通知</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endPar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在精准医学、再生医学、协同医疗、智慧医疗、整合医学等若干领域取得原创性突破和自主创新优势，攻克一批预防、诊断、治疗、康复和保健新技术和新产品。</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324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algn="ctr" fontAlgn="ctr"/>
                      <a:r>
                        <a:rPr lang="zh-CN" altLang="en-US" sz="1400" b="0" i="0">
                          <a:solidFill>
                            <a:srgbClr val="000000"/>
                          </a:solidFill>
                          <a:latin typeface="Times New Roman" panose="02020603050405020304" charset="0"/>
                          <a:ea typeface="宋体" panose="02010600030101010101" pitchFamily="2" charset="-122"/>
                        </a:rPr>
                        <a:t>科技部办公厅</a:t>
                      </a:r>
                      <a:endParaRPr lang="zh-CN" altLang="en-US" sz="1400" b="0" i="0">
                        <a:solidFill>
                          <a:srgbClr val="000000"/>
                        </a:solidFill>
                        <a:latin typeface="Times New Roman" panose="02020603050405020304" charset="0"/>
                        <a:ea typeface="宋体" panose="02010600030101010101" pitchFamily="2"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关于印发“十三五”医疗器械科技创新专项规划的通知</a:t>
                      </a: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a:t>
                      </a:r>
                      <a:endPar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400" b="0" i="0">
                          <a:solidFill>
                            <a:srgbClr val="000000"/>
                          </a:solidFill>
                          <a:latin typeface="Times New Roman" panose="02020603050405020304" charset="0"/>
                          <a:ea typeface="宋体" panose="02010600030101010101" pitchFamily="2" charset="-122"/>
                          <a:cs typeface="微软雅黑" panose="020B0503020204020204" pitchFamily="34" charset="-122"/>
                        </a:rPr>
                        <a:t> </a:t>
                      </a:r>
                      <a:r>
                        <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rPr>
                        <a:t>重点加强新型生物医学成像、生理信号获取、新型测序技术以及医学图像处理、新型体外诊断、组织修复和再生、人工器官、神经工程、健康监测与促进等方面的基础研究。</a:t>
                      </a:r>
                      <a:endParaRPr lang="zh-CN" altLang="en-US" sz="1400" b="0" i="0">
                        <a:solidFill>
                          <a:srgbClr val="000000"/>
                        </a:solidFill>
                        <a:latin typeface="Times New Roman" panose="02020603050405020304" charset="0"/>
                        <a:ea typeface="宋体" panose="02010600030101010101" pitchFamily="2" charset="-122"/>
                        <a:cs typeface="微软雅黑" panose="020B0503020204020204" pitchFamily="34" charset="-122"/>
                      </a:endParaRPr>
                    </a:p>
                  </a:txBody>
                  <a:tcPr marL="9842" marR="9842" marT="9842"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
        <p:nvSpPr>
          <p:cNvPr id="6" name="文本框 5"/>
          <p:cNvSpPr txBox="1"/>
          <p:nvPr/>
        </p:nvSpPr>
        <p:spPr>
          <a:xfrm>
            <a:off x="511810" y="100330"/>
            <a:ext cx="4087495" cy="398780"/>
          </a:xfrm>
          <a:prstGeom prst="rect">
            <a:avLst/>
          </a:prstGeom>
          <a:noFill/>
        </p:spPr>
        <p:txBody>
          <a:bodyPr wrap="square" rtlCol="0">
            <a:spAutoFit/>
          </a:bodyPr>
          <a:p>
            <a:pPr lvl="0" algn="l">
              <a:buClrTx/>
              <a:buSzTx/>
              <a:buFontTx/>
            </a:pPr>
            <a:r>
              <a:rPr lang="zh-CN" altLang="en-US" sz="2000" b="1">
                <a:solidFill>
                  <a:schemeClr val="bg1"/>
                </a:solidFill>
                <a:latin typeface="+mj-ea"/>
                <a:ea typeface="+mj-ea"/>
                <a:sym typeface="+mn-ea"/>
              </a:rPr>
              <a:t>中国再生医疗发展历程</a:t>
            </a:r>
            <a:endParaRPr lang="zh-CN" altLang="en-US" sz="2000" b="1">
              <a:solidFill>
                <a:schemeClr val="bg1"/>
              </a:solidFill>
              <a:latin typeface="+mj-ea"/>
              <a:ea typeface="+mj-ea"/>
              <a:sym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文本&#10;&#10;描述已自动生成"/>
          <p:cNvPicPr>
            <a:picLocks noChangeAspect="1"/>
          </p:cNvPicPr>
          <p:nvPr/>
        </p:nvPicPr>
        <p:blipFill>
          <a:blip r:embed="rId1">
            <a:extLst>
              <a:ext uri="{28A0092B-C50C-407E-A947-70E740481C1C}">
                <a14:useLocalDpi xmlns:a14="http://schemas.microsoft.com/office/drawing/2010/main" val="0"/>
              </a:ext>
            </a:extLst>
          </a:blip>
          <a:srcRect t="4934"/>
          <a:stretch>
            <a:fillRect/>
          </a:stretch>
        </p:blipFill>
        <p:spPr>
          <a:xfrm>
            <a:off x="465455" y="615950"/>
            <a:ext cx="5630545" cy="6007100"/>
          </a:xfrm>
          <a:prstGeom prst="rect">
            <a:avLst/>
          </a:prstGeom>
        </p:spPr>
      </p:pic>
      <p:pic>
        <p:nvPicPr>
          <p:cNvPr id="3" name="图片 2" descr="图形用户界面, 文本&#10;&#10;描述已自动生成"/>
          <p:cNvPicPr>
            <a:picLocks noChangeAspect="1"/>
          </p:cNvPicPr>
          <p:nvPr/>
        </p:nvPicPr>
        <p:blipFill>
          <a:blip r:embed="rId2">
            <a:extLst>
              <a:ext uri="{28A0092B-C50C-407E-A947-70E740481C1C}">
                <a14:useLocalDpi xmlns:a14="http://schemas.microsoft.com/office/drawing/2010/main" val="0"/>
              </a:ext>
            </a:extLst>
          </a:blip>
          <a:srcRect t="6406"/>
          <a:stretch>
            <a:fillRect/>
          </a:stretch>
        </p:blipFill>
        <p:spPr>
          <a:xfrm>
            <a:off x="6096000" y="509270"/>
            <a:ext cx="5821045" cy="6113780"/>
          </a:xfrm>
          <a:prstGeom prst="rect">
            <a:avLst/>
          </a:prstGeom>
        </p:spPr>
      </p:pic>
      <p:sp>
        <p:nvSpPr>
          <p:cNvPr id="8" name="文本框 7"/>
          <p:cNvSpPr txBox="1"/>
          <p:nvPr/>
        </p:nvSpPr>
        <p:spPr>
          <a:xfrm>
            <a:off x="511810" y="247650"/>
            <a:ext cx="3175635" cy="398780"/>
          </a:xfrm>
          <a:prstGeom prst="rect">
            <a:avLst/>
          </a:prstGeom>
          <a:noFill/>
        </p:spPr>
        <p:txBody>
          <a:bodyPr wrap="square" rtlCol="0">
            <a:spAutoFit/>
          </a:bodyPr>
          <a:p>
            <a:pPr lvl="0" algn="l">
              <a:buClrTx/>
              <a:buSzTx/>
              <a:buFontTx/>
            </a:pPr>
            <a:r>
              <a:rPr lang="zh-CN" altLang="en-US" sz="2000" b="1">
                <a:solidFill>
                  <a:schemeClr val="bg1"/>
                </a:solidFill>
                <a:latin typeface="+mj-ea"/>
                <a:ea typeface="+mj-ea"/>
                <a:sym typeface="+mn-ea"/>
              </a:rPr>
              <a:t>中国再生医疗发展历程</a:t>
            </a:r>
            <a:endParaRPr lang="zh-CN" altLang="en-US" sz="2000" b="1">
              <a:solidFill>
                <a:schemeClr val="bg1"/>
              </a:solidFill>
              <a:latin typeface="+mj-ea"/>
              <a:ea typeface="+mj-ea"/>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cstate="print">
            <a:alphaModFix amt="54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a:xfrm>
            <a:off x="260350" y="468630"/>
            <a:ext cx="11579860" cy="6167120"/>
          </a:xfrm>
          <a:prstGeom prst="rect">
            <a:avLst/>
          </a:prstGeom>
        </p:spPr>
      </p:pic>
      <p:pic>
        <p:nvPicPr>
          <p:cNvPr id="3" name="521fc4af8cfa80a9f34870b1e67734d6">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2271395" y="848360"/>
            <a:ext cx="7201535" cy="3761740"/>
          </a:xfrm>
          <a:prstGeom prst="rect">
            <a:avLst/>
          </a:prstGeom>
        </p:spPr>
      </p:pic>
      <p:sp>
        <p:nvSpPr>
          <p:cNvPr id="5" name="文本框 4"/>
          <p:cNvSpPr txBox="1"/>
          <p:nvPr/>
        </p:nvSpPr>
        <p:spPr>
          <a:xfrm>
            <a:off x="896620" y="4610100"/>
            <a:ext cx="10413365" cy="1637665"/>
          </a:xfrm>
          <a:prstGeom prst="rect">
            <a:avLst/>
          </a:prstGeom>
          <a:noFill/>
        </p:spPr>
        <p:txBody>
          <a:bodyPr wrap="square" rtlCol="0" anchor="t">
            <a:noAutofit/>
          </a:bodyPr>
          <a:p>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2024 年 9 月 7 日，中国商务部、国家卫生健康委和国家药监局联合发布了</a:t>
            </a:r>
            <a:r>
              <a:rPr lang="en-US" alt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关于在医疗领域开展扩大开放试点工作</a:t>
            </a:r>
            <a:r>
              <a:rPr lang="en-US" alt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的通知。在中国</a:t>
            </a:r>
            <a:r>
              <a:rPr lang="zh-CN" altLang="en-US" sz="20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北京自由贸易试验区、中国上海自由贸易试验区、中国广东自由贸易试验区和海南自由贸易港允许外商投资企业从事人体干细胞基因诊断与治疗技术开发和技术应用</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，以用于产品注册上市和生产；同时，拟允许在北京、天津、上海、南京、苏州、福州、广州、深圳和海南全岛设立外商独资医院（中医类除外）。</a:t>
            </a:r>
            <a:endPar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511810" y="247650"/>
            <a:ext cx="3489325" cy="398780"/>
          </a:xfrm>
          <a:prstGeom prst="rect">
            <a:avLst/>
          </a:prstGeom>
          <a:noFill/>
        </p:spPr>
        <p:txBody>
          <a:bodyPr wrap="square" rtlCol="0">
            <a:spAutoFit/>
          </a:bodyPr>
          <a:p>
            <a:pPr lvl="0" algn="l">
              <a:buClrTx/>
              <a:buSzTx/>
              <a:buFontTx/>
            </a:pPr>
            <a:r>
              <a:rPr lang="zh-CN" altLang="en-US" sz="2000" b="1">
                <a:solidFill>
                  <a:schemeClr val="bg1"/>
                </a:solidFill>
                <a:latin typeface="+mj-ea"/>
                <a:ea typeface="+mj-ea"/>
                <a:sym typeface="+mn-ea"/>
              </a:rPr>
              <a:t>中国再生医疗发展历程</a:t>
            </a:r>
            <a:endParaRPr lang="zh-CN" altLang="en-US" sz="2000" b="1">
              <a:solidFill>
                <a:schemeClr val="bg1"/>
              </a:solidFill>
              <a:latin typeface="+mj-ea"/>
              <a:ea typeface="+mj-ea"/>
              <a:sym typeface="+mn-ea"/>
            </a:endParaRPr>
          </a:p>
        </p:txBody>
      </p:sp>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1500" y="446405"/>
            <a:ext cx="10579100" cy="1325880"/>
          </a:xfrm>
        </p:spPr>
        <p:txBody>
          <a:bodyPr>
            <a:normAutofit/>
          </a:bodyPr>
          <a:p>
            <a:pPr>
              <a:lnSpc>
                <a:spcPct val="150000"/>
              </a:lnSpc>
            </a:pPr>
            <a:r>
              <a:rPr lang="zh-CN" altLang="en-US" b="1" dirty="0">
                <a:solidFill>
                  <a:schemeClr val="bg1"/>
                </a:solidFill>
                <a:latin typeface="+mj-ea"/>
                <a:ea typeface="+mj-ea"/>
                <a:cs typeface="微软雅黑" panose="020B0503020204020204" pitchFamily="34" charset="-122"/>
              </a:rPr>
              <a:t>国内再生医疗的曲解和不当宣传</a:t>
            </a:r>
            <a:endParaRPr kumimoji="1" lang="zh-CN" altLang="en-US" b="1" dirty="0">
              <a:solidFill>
                <a:schemeClr val="bg1"/>
              </a:solidFill>
              <a:latin typeface="+mj-ea"/>
              <a:ea typeface="+mj-ea"/>
              <a:cs typeface="微软雅黑" panose="020B0503020204020204" pitchFamily="34" charset="-122"/>
            </a:endParaRPr>
          </a:p>
        </p:txBody>
      </p:sp>
      <p:sp>
        <p:nvSpPr>
          <p:cNvPr id="3" name="文本框 2"/>
          <p:cNvSpPr txBox="1"/>
          <p:nvPr/>
        </p:nvSpPr>
        <p:spPr>
          <a:xfrm>
            <a:off x="571500" y="2363470"/>
            <a:ext cx="8942705" cy="3046095"/>
          </a:xfrm>
          <a:prstGeom prst="rect">
            <a:avLst/>
          </a:prstGeom>
          <a:noFill/>
        </p:spPr>
        <p:txBody>
          <a:bodyPr wrap="square" rtlCol="0">
            <a:spAutoFit/>
          </a:bodyPr>
          <a:p>
            <a:pPr algn="ctr">
              <a:lnSpc>
                <a:spcPct val="150000"/>
              </a:lnSpc>
            </a:pPr>
            <a:r>
              <a:rPr lang="zh-CN" altLang="en-US" sz="2800" dirty="0">
                <a:solidFill>
                  <a:schemeClr val="bg1"/>
                </a:solidFill>
                <a:latin typeface="+mj-ea"/>
                <a:ea typeface="+mj-ea"/>
                <a:cs typeface="微软雅黑" panose="020B0503020204020204" pitchFamily="34" charset="-122"/>
              </a:rPr>
              <a:t>所有医疗技术、药品做临床都是为了验证：</a:t>
            </a:r>
            <a:br>
              <a:rPr lang="en-US" altLang="zh-CN" sz="2800" dirty="0">
                <a:latin typeface="Times New Roman" panose="02020603050405020304" charset="0"/>
                <a:ea typeface="宋体" panose="02010600030101010101" pitchFamily="2" charset="-122"/>
                <a:cs typeface="微软雅黑" panose="020B0503020204020204" pitchFamily="34" charset="-122"/>
              </a:rPr>
            </a:br>
            <a:r>
              <a:rPr lang="zh-CN" altLang="en-US" sz="3600" b="1" dirty="0">
                <a:solidFill>
                  <a:srgbClr val="FF0000"/>
                </a:solidFill>
                <a:highlight>
                  <a:srgbClr val="FFFF00"/>
                </a:highlight>
                <a:latin typeface="Times New Roman" panose="02020603050405020304" charset="0"/>
                <a:ea typeface="宋体" panose="02010600030101010101" pitchFamily="2" charset="-122"/>
                <a:cs typeface="微软雅黑" panose="020B0503020204020204" pitchFamily="34" charset="-122"/>
              </a:rPr>
              <a:t>有效性</a:t>
            </a:r>
            <a:endParaRPr lang="en-US" altLang="zh-CN" sz="3600" b="1" dirty="0">
              <a:solidFill>
                <a:srgbClr val="FF0000"/>
              </a:solidFill>
              <a:highlight>
                <a:srgbClr val="FFFF00"/>
              </a:highlight>
              <a:latin typeface="Times New Roman" panose="02020603050405020304" charset="0"/>
              <a:ea typeface="宋体" panose="02010600030101010101" pitchFamily="2" charset="-122"/>
              <a:cs typeface="微软雅黑" panose="020B0503020204020204" pitchFamily="34" charset="-122"/>
            </a:endParaRPr>
          </a:p>
          <a:p>
            <a:pPr algn="ctr">
              <a:lnSpc>
                <a:spcPct val="150000"/>
              </a:lnSpc>
            </a:pPr>
            <a:r>
              <a:rPr lang="zh-CN" altLang="en-US" sz="3600" b="1" dirty="0">
                <a:solidFill>
                  <a:srgbClr val="FF0000"/>
                </a:solidFill>
                <a:highlight>
                  <a:srgbClr val="FFFF00"/>
                </a:highlight>
                <a:latin typeface="Times New Roman" panose="02020603050405020304" charset="0"/>
                <a:ea typeface="宋体" panose="02010600030101010101" pitchFamily="2" charset="-122"/>
                <a:cs typeface="微软雅黑" panose="020B0503020204020204" pitchFamily="34" charset="-122"/>
              </a:rPr>
              <a:t>安全性</a:t>
            </a:r>
            <a:endParaRPr lang="en-US" altLang="zh-CN" sz="3600" b="1" dirty="0">
              <a:solidFill>
                <a:srgbClr val="FF0000"/>
              </a:solidFill>
              <a:highlight>
                <a:srgbClr val="FFFF00"/>
              </a:highlight>
              <a:latin typeface="Times New Roman" panose="02020603050405020304" charset="0"/>
              <a:ea typeface="宋体" panose="02010600030101010101" pitchFamily="2" charset="-122"/>
              <a:cs typeface="微软雅黑" panose="020B0503020204020204" pitchFamily="34" charset="-122"/>
            </a:endParaRPr>
          </a:p>
          <a:p>
            <a:pPr>
              <a:lnSpc>
                <a:spcPct val="150000"/>
              </a:lnSpc>
            </a:pPr>
            <a:r>
              <a:rPr lang="zh-CN" altLang="en-US" sz="2800" dirty="0">
                <a:solidFill>
                  <a:schemeClr val="bg1"/>
                </a:solidFill>
                <a:latin typeface="+mj-ea"/>
                <a:ea typeface="+mj-ea"/>
                <a:cs typeface="微软雅黑" panose="020B0503020204020204" pitchFamily="34" charset="-122"/>
              </a:rPr>
              <a:t>而临床数据结果是该技术药品能否获批的核心基础</a:t>
            </a:r>
            <a:endParaRPr lang="zh-CN" altLang="en-US" sz="2800" dirty="0">
              <a:solidFill>
                <a:schemeClr val="bg1"/>
              </a:solidFill>
              <a:latin typeface="+mj-ea"/>
              <a:ea typeface="+mj-ea"/>
              <a:cs typeface="微软雅黑" panose="020B0503020204020204" pitchFamily="34" charset="-122"/>
            </a:endParaRPr>
          </a:p>
        </p:txBody>
      </p:sp>
      <p:pic>
        <p:nvPicPr>
          <p:cNvPr id="4" name="图片 3" descr="9a59cf22ab399c8f17632d443f9431e"/>
          <p:cNvPicPr>
            <a:picLocks noChangeAspect="1"/>
          </p:cNvPicPr>
          <p:nvPr/>
        </p:nvPicPr>
        <p:blipFill>
          <a:blip r:embed="rId1"/>
          <a:srcRect t="5519"/>
          <a:stretch>
            <a:fillRect/>
          </a:stretch>
        </p:blipFill>
        <p:spPr>
          <a:xfrm>
            <a:off x="8817610" y="135890"/>
            <a:ext cx="3117215" cy="6479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alphaModFix amt="92000"/>
          </a:blip>
          <a:stretch>
            <a:fillRect/>
          </a:stretch>
        </p:blipFill>
        <p:spPr>
          <a:xfrm>
            <a:off x="0" y="0"/>
            <a:ext cx="12191365" cy="6858000"/>
          </a:xfrm>
          <a:prstGeom prst="rect">
            <a:avLst/>
          </a:prstGeom>
        </p:spPr>
      </p:pic>
      <p:sp>
        <p:nvSpPr>
          <p:cNvPr id="10" name="文本框 9"/>
          <p:cNvSpPr txBox="1"/>
          <p:nvPr/>
        </p:nvSpPr>
        <p:spPr>
          <a:xfrm>
            <a:off x="1158748" y="822516"/>
            <a:ext cx="4368800" cy="5163185"/>
          </a:xfrm>
          <a:prstGeom prst="rect">
            <a:avLst/>
          </a:prstGeom>
          <a:noFill/>
        </p:spPr>
        <p:txBody>
          <a:bodyPr wrap="none" rtlCol="0" anchor="t">
            <a:spAutoFit/>
          </a:bodyPr>
          <a:lstStyle/>
          <a:p>
            <a:r>
              <a:rPr lang="en-US" altLang="zh-CN" sz="3296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rPr>
              <a:t>03</a:t>
            </a:r>
            <a:endParaRPr lang="en-US" altLang="zh-CN" sz="3296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endParaRPr>
          </a:p>
        </p:txBody>
      </p:sp>
      <p:sp>
        <p:nvSpPr>
          <p:cNvPr id="14" name="矩形 13"/>
          <p:cNvSpPr/>
          <p:nvPr/>
        </p:nvSpPr>
        <p:spPr>
          <a:xfrm>
            <a:off x="5431657" y="2967043"/>
            <a:ext cx="5151503" cy="871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45">
              <a:solidFill>
                <a:srgbClr val="E5E2DD"/>
              </a:solidFill>
            </a:endParaRPr>
          </a:p>
        </p:txBody>
      </p:sp>
      <p:sp>
        <p:nvSpPr>
          <p:cNvPr id="2" name="标题 1"/>
          <p:cNvSpPr>
            <a:spLocks noGrp="1"/>
          </p:cNvSpPr>
          <p:nvPr>
            <p:ph type="title"/>
          </p:nvPr>
        </p:nvSpPr>
        <p:spPr>
          <a:xfrm>
            <a:off x="4785233" y="3115063"/>
            <a:ext cx="5081938" cy="723353"/>
          </a:xfrm>
        </p:spPr>
        <p:txBody>
          <a:bodyPr/>
          <a:lstStyle/>
          <a:p>
            <a:pPr algn="ctr"/>
            <a:r>
              <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rPr>
              <a:t>为什么是</a:t>
            </a:r>
            <a:r>
              <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rPr>
              <a:t>媛颂</a:t>
            </a:r>
            <a:endPar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圆角矩形 7"/>
          <p:cNvSpPr/>
          <p:nvPr>
            <p:custDataLst>
              <p:tags r:id="rId1"/>
            </p:custDataLst>
          </p:nvPr>
        </p:nvSpPr>
        <p:spPr>
          <a:xfrm>
            <a:off x="647700" y="224980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优势一</a:t>
            </a:r>
            <a:endParaRPr lang="zh-CN" altLang="en-US" sz="2000" b="1">
              <a:solidFill>
                <a:schemeClr val="tx1"/>
              </a:solidFill>
              <a:latin typeface="+mj-ea"/>
              <a:ea typeface="+mj-ea"/>
              <a:cs typeface="微软雅黑" panose="020B0503020204020204" pitchFamily="34" charset="-122"/>
            </a:endParaRPr>
          </a:p>
        </p:txBody>
      </p:sp>
      <p:sp>
        <p:nvSpPr>
          <p:cNvPr id="9" name="圆角矩形 8"/>
          <p:cNvSpPr/>
          <p:nvPr>
            <p:custDataLst>
              <p:tags r:id="rId2"/>
            </p:custDataLst>
          </p:nvPr>
        </p:nvSpPr>
        <p:spPr>
          <a:xfrm>
            <a:off x="3335020" y="224980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优势二</a:t>
            </a:r>
            <a:endParaRPr lang="zh-CN" altLang="en-US" sz="2000" b="1">
              <a:solidFill>
                <a:schemeClr val="tx1"/>
              </a:solidFill>
              <a:latin typeface="+mj-ea"/>
              <a:ea typeface="+mj-ea"/>
              <a:cs typeface="微软雅黑" panose="020B0503020204020204" pitchFamily="34" charset="-122"/>
            </a:endParaRPr>
          </a:p>
        </p:txBody>
      </p:sp>
      <p:sp>
        <p:nvSpPr>
          <p:cNvPr id="10" name="圆角矩形 9"/>
          <p:cNvSpPr/>
          <p:nvPr>
            <p:custDataLst>
              <p:tags r:id="rId3"/>
            </p:custDataLst>
          </p:nvPr>
        </p:nvSpPr>
        <p:spPr>
          <a:xfrm>
            <a:off x="6009640" y="224980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优势三</a:t>
            </a:r>
            <a:endParaRPr lang="zh-CN" altLang="en-US" sz="2000" b="1">
              <a:solidFill>
                <a:schemeClr val="tx1"/>
              </a:solidFill>
              <a:latin typeface="+mj-ea"/>
              <a:ea typeface="+mj-ea"/>
              <a:cs typeface="微软雅黑" panose="020B0503020204020204" pitchFamily="34" charset="-122"/>
            </a:endParaRPr>
          </a:p>
        </p:txBody>
      </p:sp>
      <p:sp>
        <p:nvSpPr>
          <p:cNvPr id="11" name="圆角矩形 10"/>
          <p:cNvSpPr/>
          <p:nvPr>
            <p:custDataLst>
              <p:tags r:id="rId4"/>
            </p:custDataLst>
          </p:nvPr>
        </p:nvSpPr>
        <p:spPr>
          <a:xfrm>
            <a:off x="8654415" y="224980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优势四</a:t>
            </a:r>
            <a:endParaRPr lang="zh-CN" altLang="en-US" sz="2000" b="1">
              <a:solidFill>
                <a:schemeClr val="tx1"/>
              </a:solidFill>
              <a:latin typeface="+mj-ea"/>
              <a:ea typeface="+mj-ea"/>
              <a:cs typeface="微软雅黑" panose="020B0503020204020204" pitchFamily="34" charset="-122"/>
            </a:endParaRPr>
          </a:p>
        </p:txBody>
      </p:sp>
      <p:sp>
        <p:nvSpPr>
          <p:cNvPr id="50" name="TextBox 9"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a:spLocks noChangeArrowheads="1"/>
          </p:cNvSpPr>
          <p:nvPr/>
        </p:nvSpPr>
        <p:spPr bwMode="auto">
          <a:xfrm>
            <a:off x="412115" y="292735"/>
            <a:ext cx="5596255" cy="646430"/>
          </a:xfrm>
          <a:prstGeom prst="rect">
            <a:avLst/>
          </a:prstGeom>
        </p:spPr>
        <p:txBody>
          <a:bodyPr/>
          <a:lstStyle>
            <a:defPPr>
              <a:defRPr lang="zh-CN"/>
            </a:defPPr>
            <a:lvl1pPr indent="0">
              <a:lnSpc>
                <a:spcPct val="90000"/>
              </a:lnSpc>
              <a:spcBef>
                <a:spcPts val="1000"/>
              </a:spcBef>
              <a:buFont typeface="Arial" panose="020B0604020202020204" pitchFamily="34" charset="0"/>
              <a:buNone/>
              <a:defRPr sz="4000" b="1">
                <a:solidFill>
                  <a:srgbClr val="5F561F"/>
                </a:solidFill>
                <a:latin typeface="Trajan" panose="00000400000000000000" pitchFamily="2" charset="0"/>
                <a:cs typeface="Bellefair" panose="02000602060000020002" pitchFamily="2" charset="-79"/>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sz="3200" dirty="0">
                <a:solidFill>
                  <a:schemeClr val="bg1"/>
                </a:solidFill>
                <a:latin typeface="+mj-ea"/>
                <a:ea typeface="+mj-ea"/>
              </a:rPr>
              <a:t>媛颂的专业优势</a:t>
            </a:r>
            <a:endParaRPr lang="zh-CN" altLang="en-US" sz="3200" dirty="0">
              <a:solidFill>
                <a:schemeClr val="bg1"/>
              </a:solidFill>
              <a:latin typeface="+mj-ea"/>
              <a:ea typeface="+mj-ea"/>
            </a:endParaRPr>
          </a:p>
        </p:txBody>
      </p:sp>
      <p:sp>
        <p:nvSpPr>
          <p:cNvPr id="34" name="Text Placeholder 17"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917575" y="2642235"/>
            <a:ext cx="1741170" cy="130111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50000"/>
              </a:lnSpc>
              <a:buFont typeface="Arial" panose="020B0604020202020204" pitchFamily="34" charset="0"/>
              <a:buNone/>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大阪大学医学部共建细胞研究基地</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6" name="Straight Connector 15"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CxnSpPr/>
          <p:nvPr/>
        </p:nvCxnSpPr>
        <p:spPr>
          <a:xfrm flipV="1">
            <a:off x="828966" y="2746105"/>
            <a:ext cx="0" cy="2219036"/>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8" name="Text Placeholder 17"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3607435" y="2699385"/>
            <a:ext cx="1819910" cy="1301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4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再生医疗十一类治疗执照齐全</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0" name="Straight Connector 15"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CxnSpPr/>
          <p:nvPr/>
        </p:nvCxnSpPr>
        <p:spPr>
          <a:xfrm flipV="1">
            <a:off x="3566173" y="2746105"/>
            <a:ext cx="0" cy="2219036"/>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43" name="Text Placeholder 17"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6243320" y="2642235"/>
            <a:ext cx="1880235" cy="22301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*3D</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培养</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人工养殖</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不添加抗生素</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不添加染色剂</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三代以内</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自体血清培养</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5" name="Straight Connector 15"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CxnSpPr/>
          <p:nvPr/>
        </p:nvCxnSpPr>
        <p:spPr>
          <a:xfrm flipV="1">
            <a:off x="6215062" y="2744470"/>
            <a:ext cx="0" cy="2217600"/>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47" name="Text Placeholder 17"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8891905" y="2642235"/>
            <a:ext cx="2936875" cy="25361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3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培养设备先进</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3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鲜活细胞，不冷冻</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3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冷藏运输</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3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细胞生存率高达</a:t>
            </a: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96%</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以上</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3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高纯度，无杂质</a:t>
            </a:r>
            <a:endPar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30000"/>
              </a:lnSpc>
              <a:spcBef>
                <a:spcPts val="0"/>
              </a:spcBef>
              <a:spcAft>
                <a:spcPts val="0"/>
              </a:spcAft>
              <a:buFont typeface="Arial" panose="020B0604020202020204" pitchFamily="34" charset="0"/>
              <a:buNone/>
              <a:defRPr sz="3200"/>
            </a:pPr>
            <a:r>
              <a:rPr lang="en-US" altLang="zh-CN"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脂肪提取无负担</a:t>
            </a:r>
            <a:endParaRPr lang="zh-CN" altLang="en-US" sz="1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49" name="Straight Connector 15"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CxnSpPr/>
          <p:nvPr/>
        </p:nvCxnSpPr>
        <p:spPr>
          <a:xfrm flipV="1">
            <a:off x="8842414" y="2729230"/>
            <a:ext cx="0" cy="2217600"/>
          </a:xfrm>
          <a:prstGeom prst="line">
            <a:avLst/>
          </a:prstGeom>
          <a:ln w="19050">
            <a:solidFill>
              <a:schemeClr val="bg1"/>
            </a:solidFil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descr="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
          <p:cNvSpPr txBox="1">
            <a:spLocks noChangeArrowheads="1"/>
          </p:cNvSpPr>
          <p:nvPr/>
        </p:nvSpPr>
        <p:spPr bwMode="auto">
          <a:xfrm>
            <a:off x="1710690" y="2484120"/>
            <a:ext cx="9078595" cy="94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algn="ctr" eaLnBrk="1" hangingPunct="1">
              <a:lnSpc>
                <a:spcPct val="150000"/>
              </a:lnSpc>
              <a:buFont typeface="Arial" panose="020B0604020202020204" pitchFamily="34" charset="0"/>
              <a:buNone/>
            </a:pPr>
            <a:r>
              <a:rPr lang="zh-CN" altLang="en-US" sz="4400" b="1" dirty="0">
                <a:solidFill>
                  <a:schemeClr val="bg1"/>
                </a:solidFill>
                <a:latin typeface="Times New Roman" panose="02020603050405020304" charset="0"/>
                <a:ea typeface="宋体" panose="02010600030101010101" pitchFamily="2" charset="-122"/>
              </a:rPr>
              <a:t>大阪大学医学部共建细胞研究基地</a:t>
            </a:r>
            <a:endParaRPr lang="en-US" altLang="zh-CN" sz="4400" b="1" dirty="0">
              <a:solidFill>
                <a:schemeClr val="bg1"/>
              </a:solidFill>
              <a:latin typeface="Times New Roman" panose="02020603050405020304" charset="0"/>
              <a:ea typeface="宋体" panose="02010600030101010101" pitchFamily="2" charset="-122"/>
            </a:endParaRPr>
          </a:p>
          <a:p>
            <a:pPr algn="ctr" eaLnBrk="1" hangingPunct="1">
              <a:lnSpc>
                <a:spcPct val="150000"/>
              </a:lnSpc>
              <a:buFont typeface="Arial" panose="020B0604020202020204" pitchFamily="34" charset="0"/>
              <a:buNone/>
            </a:pPr>
            <a:r>
              <a:rPr lang="zh-CN" altLang="en-US" b="1" dirty="0">
                <a:solidFill>
                  <a:schemeClr val="bg1"/>
                </a:solidFill>
                <a:latin typeface="Times New Roman" panose="02020603050405020304" charset="0"/>
                <a:ea typeface="宋体" panose="02010600030101010101" pitchFamily="2" charset="-122"/>
              </a:rPr>
              <a:t>主要针对细胞衰老机制研究及</a:t>
            </a:r>
            <a:r>
              <a:rPr lang="zh-CN" altLang="en-US" b="1" dirty="0">
                <a:solidFill>
                  <a:schemeClr val="bg1"/>
                </a:solidFill>
                <a:latin typeface="Times New Roman" panose="02020603050405020304" charset="0"/>
                <a:ea typeface="宋体" panose="02010600030101010101" pitchFamily="2" charset="-122"/>
                <a:cs typeface="Lato Light" panose="020F0302020204030203" pitchFamily="34" charset="0"/>
              </a:rPr>
              <a:t>癌症的发生机制研究</a:t>
            </a:r>
            <a:endParaRPr lang="zh-CN" altLang="en-US" b="1" dirty="0">
              <a:solidFill>
                <a:schemeClr val="bg1"/>
              </a:solidFill>
              <a:latin typeface="Times New Roman" panose="02020603050405020304" charset="0"/>
              <a:ea typeface="宋体" panose="02010600030101010101" pitchFamily="2" charset="-122"/>
              <a:cs typeface="Lato Light" panose="020F0302020204030203" pitchFamily="34" charset="0"/>
            </a:endParaRPr>
          </a:p>
        </p:txBody>
      </p:sp>
      <p:sp>
        <p:nvSpPr>
          <p:cNvPr id="21" name="Subtitle 2" descr="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
          <p:cNvSpPr txBox="1">
            <a:spLocks noChangeArrowheads="1"/>
          </p:cNvSpPr>
          <p:nvPr/>
        </p:nvSpPr>
        <p:spPr bwMode="auto">
          <a:xfrm>
            <a:off x="3219111" y="4121834"/>
            <a:ext cx="3855170" cy="118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eaLnBrk="1" hangingPunct="1">
              <a:lnSpc>
                <a:spcPct val="150000"/>
              </a:lnSpc>
              <a:buFont typeface="Arial" panose="020B0604020202020204" pitchFamily="34" charset="0"/>
              <a:buNone/>
            </a:pPr>
            <a:endParaRPr lang="en-US" altLang="zh-CN" sz="1400" dirty="0">
              <a:solidFill>
                <a:srgbClr val="656742"/>
              </a:solidFill>
              <a:latin typeface="Times New Roman" panose="02020603050405020304" charset="0"/>
              <a:ea typeface="宋体" panose="02010600030101010101" pitchFamily="2" charset="-122"/>
              <a:cs typeface="Lato Light" panose="020F0302020204030203" pitchFamily="34" charset="0"/>
            </a:endParaRPr>
          </a:p>
        </p:txBody>
      </p:sp>
      <p:sp>
        <p:nvSpPr>
          <p:cNvPr id="2" name="e7d195523061f1c0" descr="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 hidden="1"/>
          <p:cNvSpPr txBox="1"/>
          <p:nvPr/>
        </p:nvSpPr>
        <p:spPr>
          <a:xfrm>
            <a:off x="-355600" y="1803400"/>
            <a:ext cx="262251"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a:t>
            </a:r>
            <a:endParaRPr lang="zh-CN" altLang="en-US" sz="100"/>
          </a:p>
        </p:txBody>
      </p:sp>
      <p:sp>
        <p:nvSpPr>
          <p:cNvPr id="6" name="文本框 5" descr="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
          <p:cNvSpPr txBox="1"/>
          <p:nvPr/>
        </p:nvSpPr>
        <p:spPr>
          <a:xfrm>
            <a:off x="1089568" y="1272130"/>
            <a:ext cx="4269322" cy="922020"/>
          </a:xfrm>
          <a:prstGeom prst="rect">
            <a:avLst/>
          </a:prstGeom>
          <a:noFill/>
        </p:spPr>
        <p:txBody>
          <a:bodyPr wrap="square" rtlCol="0">
            <a:spAutoFit/>
          </a:bodyPr>
          <a:lstStyle/>
          <a:p>
            <a:pPr algn="l"/>
            <a:r>
              <a:rPr lang="zh-CN" altLang="en-US" sz="5400" b="1" spc="600"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rPr>
              <a:t>学术背景</a:t>
            </a:r>
            <a:r>
              <a:rPr lang="en-US" altLang="zh-CN" sz="5400" b="1" spc="600"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rPr>
              <a:t> </a:t>
            </a:r>
            <a:endParaRPr lang="en-US" altLang="zh-CN" sz="5400" b="1" spc="600"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endParaRPr>
          </a:p>
        </p:txBody>
      </p:sp>
      <p:sp>
        <p:nvSpPr>
          <p:cNvPr id="3" name="圆角矩形 2"/>
          <p:cNvSpPr/>
          <p:nvPr>
            <p:custDataLst>
              <p:tags r:id="rId1"/>
            </p:custDataLst>
          </p:nvPr>
        </p:nvSpPr>
        <p:spPr>
          <a:xfrm>
            <a:off x="361315" y="58864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优势一</a:t>
            </a:r>
            <a:r>
              <a:rPr lang="en-US" altLang="zh-CN" sz="2000" b="1">
                <a:solidFill>
                  <a:schemeClr val="tx1"/>
                </a:solidFill>
                <a:latin typeface="+mj-ea"/>
                <a:ea typeface="+mj-ea"/>
                <a:cs typeface="微软雅黑" panose="020B0503020204020204" pitchFamily="34" charset="-122"/>
              </a:rPr>
              <a:t>  :</a:t>
            </a:r>
            <a:endParaRPr lang="en-US" altLang="zh-CN" sz="2000" b="1">
              <a:solidFill>
                <a:schemeClr val="tx1"/>
              </a:solidFill>
              <a:latin typeface="+mj-ea"/>
              <a:ea typeface="+mj-ea"/>
              <a:cs typeface="微软雅黑" panose="020B0503020204020204" pitchFamily="34" charset="-122"/>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医学部受験 | 大学受験 Navigato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061291"/>
            <a:ext cx="12192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大阪大学医学系研究科・医学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539" y="121185"/>
            <a:ext cx="6081770" cy="72981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5795010" y="826135"/>
            <a:ext cx="6096000" cy="275590"/>
          </a:xfrm>
          <a:prstGeom prst="rect">
            <a:avLst/>
          </a:prstGeom>
          <a:noFill/>
        </p:spPr>
        <p:txBody>
          <a:bodyPr wrap="square" rtlCol="0" anchor="t">
            <a:spAutoFit/>
          </a:bodyPr>
          <a:p>
            <a:r>
              <a:rPr lang="en-US" altLang="zh-CN"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东亚地区公认的医学最高水平学府之一</a:t>
            </a:r>
            <a:endParaRPr lang="zh-CN" altLang="en-US" sz="1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alphaModFix amt="92000"/>
          </a:blip>
          <a:stretch>
            <a:fillRect/>
          </a:stretch>
        </p:blipFill>
        <p:spPr>
          <a:xfrm>
            <a:off x="0" y="0"/>
            <a:ext cx="12191365" cy="6858000"/>
          </a:xfrm>
          <a:prstGeom prst="rect">
            <a:avLst/>
          </a:prstGeom>
        </p:spPr>
      </p:pic>
      <p:sp>
        <p:nvSpPr>
          <p:cNvPr id="10" name="文本框 9"/>
          <p:cNvSpPr txBox="1"/>
          <p:nvPr/>
        </p:nvSpPr>
        <p:spPr>
          <a:xfrm>
            <a:off x="1158748" y="822516"/>
            <a:ext cx="4368800" cy="5163185"/>
          </a:xfrm>
          <a:prstGeom prst="rect">
            <a:avLst/>
          </a:prstGeom>
          <a:noFill/>
        </p:spPr>
        <p:txBody>
          <a:bodyPr wrap="none" rtlCol="0" anchor="t">
            <a:spAutoFit/>
          </a:bodyPr>
          <a:lstStyle/>
          <a:p>
            <a:r>
              <a:rPr lang="en-US" altLang="zh-CN" sz="3296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rPr>
              <a:t>01</a:t>
            </a:r>
            <a:endParaRPr lang="en-US" altLang="zh-CN" sz="3296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endParaRPr>
          </a:p>
        </p:txBody>
      </p:sp>
      <p:sp>
        <p:nvSpPr>
          <p:cNvPr id="14" name="矩形 13"/>
          <p:cNvSpPr/>
          <p:nvPr/>
        </p:nvSpPr>
        <p:spPr>
          <a:xfrm>
            <a:off x="5431657" y="2967043"/>
            <a:ext cx="5151503" cy="871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45">
              <a:solidFill>
                <a:srgbClr val="E5E2DD"/>
              </a:solidFill>
            </a:endParaRPr>
          </a:p>
        </p:txBody>
      </p:sp>
      <p:sp>
        <p:nvSpPr>
          <p:cNvPr id="2" name="标题 1"/>
          <p:cNvSpPr>
            <a:spLocks noGrp="1"/>
          </p:cNvSpPr>
          <p:nvPr>
            <p:ph type="title"/>
          </p:nvPr>
        </p:nvSpPr>
        <p:spPr>
          <a:xfrm>
            <a:off x="4785233" y="3115063"/>
            <a:ext cx="5081938" cy="723353"/>
          </a:xfrm>
        </p:spPr>
        <p:txBody>
          <a:bodyPr/>
          <a:lstStyle/>
          <a:p>
            <a:pPr algn="ctr"/>
            <a:r>
              <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rPr>
              <a:t>什么是健康</a:t>
            </a:r>
            <a:endParaRPr lang="zh-CN" altLang="en-US" sz="3880" b="1" dirty="0">
              <a:solidFill>
                <a:schemeClr val="tx1"/>
              </a:solidFill>
              <a:latin typeface="华文仿宋" panose="02010600040101010101" charset="-122"/>
              <a:ea typeface="华文仿宋" panose="02010600040101010101" charset="-122"/>
              <a:cs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
          <p:cNvPicPr>
            <a:picLocks noChangeAspect="1"/>
          </p:cNvPicPr>
          <p:nvPr/>
        </p:nvPicPr>
        <p:blipFill>
          <a:blip r:embed="rId1"/>
          <a:srcRect l="51955" t="-1354" b="81782"/>
          <a:stretch>
            <a:fillRect/>
          </a:stretch>
        </p:blipFill>
        <p:spPr>
          <a:xfrm>
            <a:off x="4154170" y="1816735"/>
            <a:ext cx="3448050" cy="3947795"/>
          </a:xfrm>
          <a:prstGeom prst="rect">
            <a:avLst/>
          </a:prstGeom>
        </p:spPr>
      </p:pic>
      <p:sp>
        <p:nvSpPr>
          <p:cNvPr id="5" name="椭圆 4"/>
          <p:cNvSpPr/>
          <p:nvPr/>
        </p:nvSpPr>
        <p:spPr>
          <a:xfrm>
            <a:off x="4463415" y="2195195"/>
            <a:ext cx="681990" cy="681990"/>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椭圆 5"/>
          <p:cNvSpPr/>
          <p:nvPr/>
        </p:nvSpPr>
        <p:spPr>
          <a:xfrm>
            <a:off x="4448810" y="4361815"/>
            <a:ext cx="681990" cy="681990"/>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椭圆 6"/>
          <p:cNvSpPr/>
          <p:nvPr/>
        </p:nvSpPr>
        <p:spPr>
          <a:xfrm>
            <a:off x="6920230" y="2195195"/>
            <a:ext cx="681990" cy="681990"/>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椭圆 7"/>
          <p:cNvSpPr/>
          <p:nvPr/>
        </p:nvSpPr>
        <p:spPr>
          <a:xfrm>
            <a:off x="6920230" y="4361815"/>
            <a:ext cx="681990" cy="681990"/>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文本框 18"/>
          <p:cNvSpPr txBox="1"/>
          <p:nvPr/>
        </p:nvSpPr>
        <p:spPr>
          <a:xfrm>
            <a:off x="966470" y="2203450"/>
            <a:ext cx="2995295" cy="730250"/>
          </a:xfrm>
          <a:prstGeom prst="rect">
            <a:avLst/>
          </a:prstGeom>
          <a:noFill/>
        </p:spPr>
        <p:txBody>
          <a:bodyPr anchor="ctr"/>
          <a:p>
            <a:pPr indent="0" algn="r" fontAlgn="auto">
              <a:lnSpc>
                <a:spcPct val="100000"/>
              </a:lnSpc>
            </a:pPr>
            <a:r>
              <a:rPr sz="2400" b="1" dirty="0">
                <a:solidFill>
                  <a:schemeClr val="bg1"/>
                </a:solidFill>
                <a:latin typeface="微软雅黑" panose="020B0503020204020204" pitchFamily="34" charset="-122"/>
                <a:ea typeface="微软雅黑" panose="020B0503020204020204" pitchFamily="34" charset="-122"/>
                <a:cs typeface="Segoe UI Light" panose="020B0502040204020203" charset="0"/>
                <a:sym typeface="Arial" panose="020B0604020202020204" pitchFamily="34" charset="0"/>
              </a:rPr>
              <a:t>自体脂肪由来干细胞对脑中风的治疗</a:t>
            </a:r>
            <a:endParaRPr sz="2400" b="1" dirty="0">
              <a:solidFill>
                <a:schemeClr val="bg1"/>
              </a:solidFill>
              <a:latin typeface="微软雅黑" panose="020B0503020204020204" pitchFamily="34" charset="-122"/>
              <a:ea typeface="微软雅黑" panose="020B0503020204020204" pitchFamily="34" charset="-122"/>
              <a:cs typeface="Segoe UI Light" panose="020B0502040204020203" charset="0"/>
              <a:sym typeface="Arial" panose="020B0604020202020204" pitchFamily="34" charset="0"/>
            </a:endParaRPr>
          </a:p>
        </p:txBody>
      </p:sp>
      <p:sp>
        <p:nvSpPr>
          <p:cNvPr id="2" name="TextBox 9"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a:spLocks noChangeArrowheads="1"/>
          </p:cNvSpPr>
          <p:nvPr/>
        </p:nvSpPr>
        <p:spPr bwMode="auto">
          <a:xfrm>
            <a:off x="2591435" y="367665"/>
            <a:ext cx="6339840" cy="1284605"/>
          </a:xfrm>
          <a:prstGeom prst="rect">
            <a:avLst/>
          </a:prstGeom>
        </p:spPr>
        <p:txBody>
          <a:bodyPr/>
          <a:lstStyle>
            <a:defPPr>
              <a:defRPr lang="zh-CN"/>
            </a:defPPr>
            <a:lvl1pPr indent="0">
              <a:lnSpc>
                <a:spcPct val="90000"/>
              </a:lnSpc>
              <a:spcBef>
                <a:spcPts val="1000"/>
              </a:spcBef>
              <a:buFont typeface="Arial" panose="020B0604020202020204" pitchFamily="34" charset="0"/>
              <a:buNone/>
              <a:defRPr sz="4000" b="1">
                <a:solidFill>
                  <a:srgbClr val="5F561F"/>
                </a:solidFill>
                <a:latin typeface="Trajan" panose="00000400000000000000" pitchFamily="2" charset="0"/>
                <a:cs typeface="Bellefair" panose="02000602060000020002" pitchFamily="2" charset="-79"/>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10000"/>
              </a:lnSpc>
            </a:pPr>
            <a:r>
              <a:rPr lang="zh-CN" altLang="en-US"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再生医疗十一类治疗执照齐全</a:t>
            </a:r>
            <a:r>
              <a:rPr lang="zh-CN" altLang="en-US" sz="1800" dirty="0">
                <a:solidFill>
                  <a:schemeClr val="bg1"/>
                </a:solidFill>
                <a:latin typeface="Impact" panose="020B0806030902050204" charset="0"/>
                <a:ea typeface="微软雅黑" panose="020B0503020204020204" pitchFamily="34" charset="-122"/>
              </a:rPr>
              <a:t>还在持续增加中</a:t>
            </a:r>
            <a:r>
              <a:rPr lang="en-US" altLang="zh-CN" sz="1800" dirty="0">
                <a:solidFill>
                  <a:schemeClr val="bg1"/>
                </a:solidFill>
                <a:latin typeface="Impact" panose="020B0806030902050204" charset="0"/>
                <a:ea typeface="微软雅黑" panose="020B0503020204020204" pitchFamily="34" charset="-122"/>
              </a:rPr>
              <a:t>...</a:t>
            </a:r>
            <a:endParaRPr lang="en-US" altLang="zh-CN" sz="1800" dirty="0">
              <a:solidFill>
                <a:schemeClr val="bg1"/>
              </a:solidFill>
              <a:latin typeface="Impact" panose="020B0806030902050204" charset="0"/>
              <a:ea typeface="微软雅黑" panose="020B0503020204020204" pitchFamily="34" charset="-122"/>
            </a:endParaRPr>
          </a:p>
        </p:txBody>
      </p:sp>
      <p:sp>
        <p:nvSpPr>
          <p:cNvPr id="38" name="Text Placeholder 17"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966470" y="4197350"/>
            <a:ext cx="3674745" cy="1301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Font typeface="Arial" panose="020B0604020202020204" pitchFamily="34" charset="0"/>
              <a:buNone/>
              <a:defRPr sz="3200"/>
            </a:pPr>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癌症病人的自体nk治疗</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癌症预防的自体nk治疗</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 name="Text Placeholder 17"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7794625" y="2000885"/>
            <a:ext cx="2574925" cy="1301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Font typeface="Arial" panose="020B0604020202020204" pitchFamily="34" charset="0"/>
              <a:buNone/>
              <a:defRPr sz="3200"/>
            </a:pPr>
            <a:r>
              <a:rPr sz="2400" b="1" dirty="0">
                <a:solidFill>
                  <a:schemeClr val="bg1"/>
                </a:solidFill>
                <a:latin typeface="微软雅黑" panose="020B0503020204020204" pitchFamily="34" charset="-122"/>
                <a:ea typeface="微软雅黑" panose="020B0503020204020204" pitchFamily="34" charset="-122"/>
                <a:cs typeface="Segoe UI Light" panose="020B0502040204020203" charset="0"/>
              </a:rPr>
              <a:t>复合免疫细胞对癌症病人的治疗</a:t>
            </a:r>
            <a:endParaRPr sz="2400" b="1" dirty="0">
              <a:solidFill>
                <a:schemeClr val="bg1"/>
              </a:solidFill>
              <a:latin typeface="微软雅黑" panose="020B0503020204020204" pitchFamily="34" charset="-122"/>
              <a:ea typeface="微软雅黑" panose="020B0503020204020204" pitchFamily="34" charset="-122"/>
              <a:cs typeface="Segoe UI Light" panose="020B0502040204020203" charset="0"/>
            </a:endParaRPr>
          </a:p>
        </p:txBody>
      </p:sp>
      <p:sp>
        <p:nvSpPr>
          <p:cNvPr id="47" name="Text Placeholder 17"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7794625" y="4197350"/>
            <a:ext cx="4328795" cy="13011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20000"/>
              </a:lnSpc>
              <a:spcBef>
                <a:spcPts val="0"/>
              </a:spcBef>
              <a:spcAft>
                <a:spcPts val="0"/>
              </a:spcAft>
              <a:buFont typeface="Arial" panose="020B0604020202020204" pitchFamily="34" charset="0"/>
              <a:buNone/>
              <a:defRPr sz="3200"/>
            </a:pPr>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自体PRP对韧带软组织的治疗</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fontAlgn="auto">
              <a:lnSpc>
                <a:spcPct val="120000"/>
              </a:lnSpc>
              <a:spcBef>
                <a:spcPts val="0"/>
              </a:spcBef>
              <a:spcAft>
                <a:spcPts val="0"/>
              </a:spcAft>
              <a:buFont typeface="Arial" panose="020B0604020202020204" pitchFamily="34" charset="0"/>
              <a:buNone/>
              <a:defRPr sz="3200"/>
            </a:pPr>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自体PRP对皮肤老化的治疗</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4578985" y="2288540"/>
            <a:ext cx="393065" cy="460375"/>
          </a:xfrm>
          <a:prstGeom prst="rect">
            <a:avLst/>
          </a:prstGeom>
          <a:noFill/>
        </p:spPr>
        <p:txBody>
          <a:bodyPr wrap="square" rtlCol="0">
            <a:spAutoFit/>
          </a:bodyPr>
          <a:p>
            <a:r>
              <a:rPr lang="zh-CN" altLang="en-US" sz="2400" b="1">
                <a:solidFill>
                  <a:schemeClr val="bg1"/>
                </a:solidFill>
                <a:latin typeface="微软雅黑" panose="020B0503020204020204" pitchFamily="34" charset="-122"/>
                <a:ea typeface="微软雅黑" panose="020B0503020204020204" pitchFamily="34" charset="-122"/>
              </a:rPr>
              <a:t>壹</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569460" y="4461510"/>
            <a:ext cx="393065" cy="460375"/>
          </a:xfrm>
          <a:prstGeom prst="rect">
            <a:avLst/>
          </a:prstGeom>
          <a:noFill/>
        </p:spPr>
        <p:txBody>
          <a:bodyPr wrap="square" rtlCol="0">
            <a:spAutoFit/>
          </a:bodyPr>
          <a:p>
            <a:r>
              <a:rPr lang="zh-CN" altLang="en-US" sz="2400" b="1">
                <a:solidFill>
                  <a:schemeClr val="bg1"/>
                </a:solidFill>
                <a:latin typeface="微软雅黑" panose="020B0503020204020204" pitchFamily="34" charset="-122"/>
                <a:ea typeface="微软雅黑" panose="020B0503020204020204" pitchFamily="34" charset="-122"/>
              </a:rPr>
              <a:t>贰</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045325" y="2288540"/>
            <a:ext cx="393065" cy="460375"/>
          </a:xfrm>
          <a:prstGeom prst="rect">
            <a:avLst/>
          </a:prstGeom>
          <a:noFill/>
        </p:spPr>
        <p:txBody>
          <a:bodyPr wrap="square" rtlCol="0">
            <a:spAutoFit/>
          </a:bodyPr>
          <a:p>
            <a:r>
              <a:rPr lang="zh-CN" altLang="en-US" sz="2400" b="1">
                <a:solidFill>
                  <a:schemeClr val="bg1"/>
                </a:solidFill>
                <a:latin typeface="微软雅黑" panose="020B0503020204020204" pitchFamily="34" charset="-122"/>
                <a:ea typeface="微软雅黑" panose="020B0503020204020204" pitchFamily="34" charset="-122"/>
              </a:rPr>
              <a:t>叁</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7045325" y="4461510"/>
            <a:ext cx="393065" cy="460375"/>
          </a:xfrm>
          <a:prstGeom prst="rect">
            <a:avLst/>
          </a:prstGeom>
          <a:noFill/>
        </p:spPr>
        <p:txBody>
          <a:bodyPr wrap="square" rtlCol="0">
            <a:spAutoFit/>
          </a:bodyPr>
          <a:p>
            <a:r>
              <a:rPr lang="zh-CN" altLang="en-US" sz="2400" b="1">
                <a:solidFill>
                  <a:schemeClr val="bg1"/>
                </a:solidFill>
                <a:latin typeface="微软雅黑" panose="020B0503020204020204" pitchFamily="34" charset="-122"/>
                <a:ea typeface="微软雅黑" panose="020B0503020204020204" pitchFamily="34" charset="-122"/>
              </a:rPr>
              <a:t>肆</a:t>
            </a:r>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9" name="圆角矩形 8"/>
          <p:cNvSpPr/>
          <p:nvPr>
            <p:custDataLst>
              <p:tags r:id="rId2"/>
            </p:custDataLst>
          </p:nvPr>
        </p:nvSpPr>
        <p:spPr>
          <a:xfrm>
            <a:off x="361315" y="58864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优势二</a:t>
            </a:r>
            <a:r>
              <a:rPr lang="en-US" altLang="zh-CN" sz="2000" b="1">
                <a:solidFill>
                  <a:schemeClr val="tx1"/>
                </a:solidFill>
                <a:latin typeface="+mj-ea"/>
                <a:ea typeface="+mj-ea"/>
                <a:cs typeface="微软雅黑" panose="020B0503020204020204" pitchFamily="34" charset="-122"/>
              </a:rPr>
              <a:t>  :</a:t>
            </a:r>
            <a:endParaRPr lang="en-US" altLang="zh-CN" sz="2000" b="1">
              <a:solidFill>
                <a:schemeClr val="tx1"/>
              </a:solidFill>
              <a:latin typeface="+mj-ea"/>
              <a:ea typeface="+mj-ea"/>
              <a:cs typeface="微软雅黑" panose="020B0503020204020204" pitchFamily="34" charset="-122"/>
            </a:endParaRPr>
          </a:p>
        </p:txBody>
      </p:sp>
    </p:spTree>
    <p:custDataLst>
      <p:tags r:id="rId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13"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txBox="1"/>
          <p:nvPr/>
        </p:nvSpPr>
        <p:spPr>
          <a:xfrm>
            <a:off x="3311174" y="172214"/>
            <a:ext cx="5516224" cy="6773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4000" b="1" dirty="0">
                <a:solidFill>
                  <a:schemeClr val="bg1"/>
                </a:solidFill>
                <a:latin typeface="Impact" panose="020B0806030902050204" charset="0"/>
                <a:ea typeface="微软雅黑" panose="020B0503020204020204" pitchFamily="34" charset="-122"/>
                <a:cs typeface="Bellefair" panose="02000602060000020002" pitchFamily="2" charset="-79"/>
              </a:rPr>
              <a:t>再生医疗执照资质齐全</a:t>
            </a:r>
            <a:endParaRPr lang="zh-CN" altLang="en-US" sz="4000" b="1" dirty="0">
              <a:solidFill>
                <a:schemeClr val="bg1"/>
              </a:solidFill>
              <a:latin typeface="Impact" panose="020B0806030902050204" charset="0"/>
              <a:ea typeface="微软雅黑" panose="020B0503020204020204" pitchFamily="34" charset="-122"/>
              <a:cs typeface="Bellefair" panose="02000602060000020002" pitchFamily="2" charset="-79"/>
            </a:endParaRPr>
          </a:p>
        </p:txBody>
      </p:sp>
      <p:sp>
        <p:nvSpPr>
          <p:cNvPr id="2" name="e7d195523061f1c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hidden="1"/>
          <p:cNvSpPr txBox="1"/>
          <p:nvPr/>
        </p:nvSpPr>
        <p:spPr>
          <a:xfrm>
            <a:off x="-355600" y="1803400"/>
            <a:ext cx="262251"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a:t>
            </a:r>
            <a:endParaRPr lang="zh-CN" altLang="en-US" sz="100"/>
          </a:p>
        </p:txBody>
      </p:sp>
      <p:sp>
        <p:nvSpPr>
          <p:cNvPr id="5" name="Rectangle 1"/>
          <p:cNvSpPr>
            <a:spLocks noChangeArrowheads="1"/>
          </p:cNvSpPr>
          <p:nvPr/>
        </p:nvSpPr>
        <p:spPr bwMode="auto">
          <a:xfrm>
            <a:off x="3811588" y="790575"/>
            <a:ext cx="30988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latin typeface="Times New Roman" panose="02020603050405020304" charset="0"/>
              <a:ea typeface="宋体" panose="02010600030101010101" pitchFamily="2" charset="-122"/>
            </a:endParaRPr>
          </a:p>
        </p:txBody>
      </p:sp>
      <p:graphicFrame>
        <p:nvGraphicFramePr>
          <p:cNvPr id="4" name="表格 3"/>
          <p:cNvGraphicFramePr>
            <a:graphicFrameLocks noGrp="1"/>
          </p:cNvGraphicFramePr>
          <p:nvPr>
            <p:custDataLst>
              <p:tags r:id="rId1"/>
            </p:custDataLst>
          </p:nvPr>
        </p:nvGraphicFramePr>
        <p:xfrm>
          <a:off x="465772" y="863154"/>
          <a:ext cx="11250295" cy="5825111"/>
        </p:xfrm>
        <a:graphic>
          <a:graphicData uri="http://schemas.openxmlformats.org/drawingml/2006/table">
            <a:tbl>
              <a:tblPr firstRow="1" firstCol="1" bandRow="1">
                <a:effectLst/>
                <a:tableStyleId>{5940675A-B579-460E-94D1-54222C63F5DA}</a:tableStyleId>
              </a:tblPr>
              <a:tblGrid>
                <a:gridCol w="731520"/>
                <a:gridCol w="4893945"/>
                <a:gridCol w="735330"/>
                <a:gridCol w="4889500"/>
              </a:tblGrid>
              <a:tr h="273620">
                <a:tc gridSpan="2">
                  <a:txBody>
                    <a:bodyPr/>
                    <a:p>
                      <a:pPr marL="1228090" algn="l" eaLnBrk="0">
                        <a:lnSpc>
                          <a:spcPct val="91000"/>
                        </a:lnSpc>
                        <a:spcBef>
                          <a:spcPts val="455"/>
                        </a:spcBef>
                        <a:spcAft>
                          <a:spcPts val="0"/>
                        </a:spcAft>
                      </a:pPr>
                      <a:r>
                        <a:rPr lang="ja-JP" sz="1100" b="1" baseline="0" dirty="0">
                          <a:solidFill>
                            <a:srgbClr val="F9F5F1"/>
                          </a:solidFill>
                          <a:effectLst/>
                          <a:latin typeface="Times New Roman" panose="02020603050405020304" charset="0"/>
                          <a:ea typeface="宋体" panose="02010600030101010101" pitchFamily="2" charset="-122"/>
                        </a:rPr>
                        <a:t>自己脂肪由来間葉系幹細胞を用いた脳卒中治療</a:t>
                      </a:r>
                      <a:endParaRPr lang="ja-JP" sz="1100" b="1" baseline="0" dirty="0">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38100" cmpd="sng">
                      <a:solidFill>
                        <a:srgbClr val="F9F5F1"/>
                      </a:solidFill>
                    </a:lnB>
                    <a:solidFill>
                      <a:srgbClr val="76442B"/>
                    </a:solidFill>
                  </a:tcPr>
                </a:tc>
                <a:tc hMerge="1">
                  <a:tcPr/>
                </a:tc>
                <a:tc gridSpan="2">
                  <a:txBody>
                    <a:bodyPr/>
                    <a:p>
                      <a:pPr marL="650875" algn="l" eaLnBrk="0">
                        <a:lnSpc>
                          <a:spcPct val="90000"/>
                        </a:lnSpc>
                        <a:spcBef>
                          <a:spcPts val="450"/>
                        </a:spcBef>
                        <a:spcAft>
                          <a:spcPts val="0"/>
                        </a:spcAft>
                      </a:pPr>
                      <a:r>
                        <a:rPr lang="ja-JP" sz="1100" b="1" baseline="0" dirty="0">
                          <a:solidFill>
                            <a:srgbClr val="F9F5F1"/>
                          </a:solidFill>
                          <a:effectLst/>
                          <a:latin typeface="Times New Roman" panose="02020603050405020304" charset="0"/>
                          <a:ea typeface="宋体" panose="02010600030101010101" pitchFamily="2" charset="-122"/>
                        </a:rPr>
                        <a:t>自己多血小板血漿</a:t>
                      </a:r>
                      <a:r>
                        <a:rPr lang="en-US" sz="1100" b="1" baseline="0" dirty="0">
                          <a:solidFill>
                            <a:srgbClr val="F9F5F1"/>
                          </a:solidFill>
                          <a:effectLst/>
                          <a:latin typeface="Times New Roman" panose="02020603050405020304" charset="0"/>
                          <a:ea typeface="宋体" panose="02010600030101010101" pitchFamily="2" charset="-122"/>
                        </a:rPr>
                        <a:t>(PRP)</a:t>
                      </a:r>
                      <a:r>
                        <a:rPr lang="ja-JP" sz="1100" b="1" baseline="0" dirty="0">
                          <a:solidFill>
                            <a:srgbClr val="F9F5F1"/>
                          </a:solidFill>
                          <a:effectLst/>
                          <a:latin typeface="Times New Roman" panose="02020603050405020304" charset="0"/>
                          <a:ea typeface="宋体" panose="02010600030101010101" pitchFamily="2" charset="-122"/>
                        </a:rPr>
                        <a:t>を用いた、筋</a:t>
                      </a:r>
                      <a:r>
                        <a:rPr lang="en-US" sz="1100" b="1" baseline="0" dirty="0">
                          <a:solidFill>
                            <a:srgbClr val="F9F5F1"/>
                          </a:solidFill>
                          <a:effectLst/>
                          <a:latin typeface="Times New Roman" panose="02020603050405020304" charset="0"/>
                          <a:ea typeface="宋体" panose="02010600030101010101" pitchFamily="2" charset="-122"/>
                        </a:rPr>
                        <a:t>·</a:t>
                      </a:r>
                      <a:r>
                        <a:rPr lang="ja-JP" sz="1100" b="1" baseline="0" dirty="0">
                          <a:solidFill>
                            <a:srgbClr val="F9F5F1"/>
                          </a:solidFill>
                          <a:effectLst/>
                          <a:latin typeface="Times New Roman" panose="02020603050405020304" charset="0"/>
                          <a:ea typeface="宋体" panose="02010600030101010101" pitchFamily="2" charset="-122"/>
                        </a:rPr>
                        <a:t>腱</a:t>
                      </a:r>
                      <a:r>
                        <a:rPr lang="en-US" sz="1100" b="1" baseline="0" dirty="0">
                          <a:solidFill>
                            <a:srgbClr val="F9F5F1"/>
                          </a:solidFill>
                          <a:effectLst/>
                          <a:latin typeface="Times New Roman" panose="02020603050405020304" charset="0"/>
                          <a:ea typeface="宋体" panose="02010600030101010101" pitchFamily="2" charset="-122"/>
                        </a:rPr>
                        <a:t>·</a:t>
                      </a:r>
                      <a:r>
                        <a:rPr lang="ja-JP" sz="1100" b="1" baseline="0" dirty="0">
                          <a:solidFill>
                            <a:srgbClr val="F9F5F1"/>
                          </a:solidFill>
                          <a:effectLst/>
                          <a:latin typeface="Times New Roman" panose="02020603050405020304" charset="0"/>
                          <a:ea typeface="宋体" panose="02010600030101010101" pitchFamily="2" charset="-122"/>
                        </a:rPr>
                        <a:t>鞠帯の軟部組織再生療法</a:t>
                      </a:r>
                      <a:endParaRPr lang="zh-CN" sz="1100" b="1" baseline="0" dirty="0">
                        <a:solidFill>
                          <a:srgbClr val="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38100" cmpd="sng">
                      <a:solidFill>
                        <a:srgbClr val="F9F5F1"/>
                      </a:solidFill>
                    </a:lnB>
                    <a:solidFill>
                      <a:srgbClr val="76442B"/>
                    </a:solidFill>
                  </a:tcPr>
                </a:tc>
                <a:tc hMerge="1">
                  <a:tcPr/>
                </a:tc>
              </a:tr>
              <a:tr h="243192">
                <a:tc>
                  <a:txBody>
                    <a:bodyPr/>
                    <a:p>
                      <a:pPr marL="200025" algn="l" eaLnBrk="0">
                        <a:lnSpc>
                          <a:spcPct val="91000"/>
                        </a:lnSpc>
                        <a:spcBef>
                          <a:spcPts val="440"/>
                        </a:spcBef>
                        <a:spcAft>
                          <a:spcPts val="0"/>
                        </a:spcAft>
                      </a:pPr>
                      <a:r>
                        <a:rPr lang="en-US" sz="1100" b="1" spc="35" dirty="0" err="1">
                          <a:solidFill>
                            <a:srgbClr val="F9F5F1"/>
                          </a:solidFill>
                          <a:effectLst/>
                          <a:latin typeface="Times New Roman" panose="02020603050405020304" charset="0"/>
                          <a:ea typeface="宋体" panose="02010600030101010101" pitchFamily="2" charset="-122"/>
                        </a:rPr>
                        <a:t>種別</a:t>
                      </a:r>
                      <a:endParaRPr lang="en-US" sz="1100" b="1" spc="3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38100" cap="flat" cmpd="sng" algn="ctr">
                      <a:solidFill>
                        <a:srgbClr val="F9F5F1"/>
                      </a:solidFill>
                      <a:prstDash val="solid"/>
                      <a:round/>
                      <a:headEnd type="none" w="med" len="med"/>
                      <a:tailEnd type="none" w="med" len="med"/>
                    </a:lnT>
                    <a:lnB w="12700" cmpd="sng">
                      <a:solidFill>
                        <a:srgbClr val="F9F5F1"/>
                      </a:solidFill>
                    </a:lnB>
                    <a:solidFill>
                      <a:srgbClr val="76442B"/>
                    </a:solidFill>
                  </a:tcPr>
                </a:tc>
                <a:tc>
                  <a:txBody>
                    <a:bodyPr/>
                    <a:p>
                      <a:pPr marL="2045335" algn="l" eaLnBrk="0">
                        <a:lnSpc>
                          <a:spcPct val="91000"/>
                        </a:lnSpc>
                        <a:spcBef>
                          <a:spcPts val="440"/>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99390" algn="l" eaLnBrk="0">
                        <a:lnSpc>
                          <a:spcPct val="91000"/>
                        </a:lnSpc>
                        <a:spcBef>
                          <a:spcPts val="440"/>
                        </a:spcBef>
                        <a:spcAft>
                          <a:spcPts val="0"/>
                        </a:spcAft>
                      </a:pPr>
                      <a:r>
                        <a:rPr lang="en-US" sz="1100" b="1" spc="35" baseline="0" dirty="0" err="1">
                          <a:solidFill>
                            <a:schemeClr val="bg1"/>
                          </a:solidFill>
                          <a:effectLst/>
                          <a:latin typeface="Times New Roman" panose="02020603050405020304" charset="0"/>
                          <a:ea typeface="宋体" panose="02010600030101010101" pitchFamily="2" charset="-122"/>
                        </a:rPr>
                        <a:t>種別</a:t>
                      </a:r>
                      <a:endParaRPr lang="en-US" sz="1100" b="1" spc="3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38100" cap="flat" cmpd="sng" algn="ctr">
                      <a:solidFill>
                        <a:srgbClr val="F9F5F1"/>
                      </a:solidFill>
                      <a:prstDash val="solid"/>
                      <a:round/>
                      <a:headEnd type="none" w="med" len="med"/>
                      <a:tailEnd type="none" w="med" len="med"/>
                    </a:lnT>
                    <a:lnB w="12700" cmpd="sng">
                      <a:solidFill>
                        <a:srgbClr val="F9F5F1"/>
                      </a:solidFill>
                    </a:lnB>
                    <a:solidFill>
                      <a:srgbClr val="76442B"/>
                    </a:solidFill>
                  </a:tcPr>
                </a:tc>
                <a:tc>
                  <a:txBody>
                    <a:bodyPr/>
                    <a:p>
                      <a:pPr marL="2048510" algn="l" eaLnBrk="0">
                        <a:lnSpc>
                          <a:spcPct val="91000"/>
                        </a:lnSpc>
                        <a:spcBef>
                          <a:spcPts val="440"/>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210442">
                <a:tc>
                  <a:txBody>
                    <a:bodyPr/>
                    <a:p>
                      <a:pPr marL="200025" algn="l" eaLnBrk="0">
                        <a:lnSpc>
                          <a:spcPct val="91000"/>
                        </a:lnSpc>
                        <a:spcBef>
                          <a:spcPts val="490"/>
                        </a:spcBef>
                        <a:spcAft>
                          <a:spcPts val="0"/>
                        </a:spcAft>
                      </a:pPr>
                      <a:r>
                        <a:rPr lang="en-US" sz="1100" b="1" spc="-15" dirty="0" err="1">
                          <a:solidFill>
                            <a:srgbClr val="F9F5F1"/>
                          </a:solidFill>
                          <a:effectLst/>
                          <a:latin typeface="Times New Roman" panose="02020603050405020304" charset="0"/>
                          <a:ea typeface="宋体" panose="02010600030101010101" pitchFamily="2" charset="-122"/>
                        </a:rPr>
                        <a:t>分類</a:t>
                      </a:r>
                      <a:endParaRPr lang="en-US" sz="1100" b="1" spc="-1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8185" algn="l" eaLnBrk="0">
                        <a:lnSpc>
                          <a:spcPct val="91000"/>
                        </a:lnSpc>
                        <a:spcBef>
                          <a:spcPts val="490"/>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第二種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c>
                  <a:txBody>
                    <a:bodyPr/>
                    <a:p>
                      <a:pPr marL="199390" algn="l" eaLnBrk="0">
                        <a:lnSpc>
                          <a:spcPct val="91000"/>
                        </a:lnSpc>
                        <a:spcBef>
                          <a:spcPts val="490"/>
                        </a:spcBef>
                        <a:spcAft>
                          <a:spcPts val="0"/>
                        </a:spcAft>
                      </a:pPr>
                      <a:r>
                        <a:rPr lang="en-US" sz="1100" b="1" spc="-15" baseline="0" dirty="0" err="1">
                          <a:solidFill>
                            <a:schemeClr val="bg1"/>
                          </a:solidFill>
                          <a:effectLst/>
                          <a:latin typeface="Times New Roman" panose="02020603050405020304" charset="0"/>
                          <a:ea typeface="宋体" panose="02010600030101010101" pitchFamily="2" charset="-122"/>
                        </a:rPr>
                        <a:t>分類</a:t>
                      </a:r>
                      <a:endParaRPr lang="en-US" sz="1100" b="1" spc="-1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5010" algn="l" eaLnBrk="0">
                        <a:lnSpc>
                          <a:spcPct val="91000"/>
                        </a:lnSpc>
                        <a:spcBef>
                          <a:spcPts val="490"/>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第三種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r>
              <a:tr h="247291">
                <a:tc>
                  <a:txBody>
                    <a:bodyPr/>
                    <a:p>
                      <a:pPr marL="79375" algn="l" eaLnBrk="0">
                        <a:lnSpc>
                          <a:spcPct val="92000"/>
                        </a:lnSpc>
                        <a:spcBef>
                          <a:spcPts val="495"/>
                        </a:spcBef>
                        <a:spcAft>
                          <a:spcPts val="0"/>
                        </a:spcAft>
                      </a:pPr>
                      <a:r>
                        <a:rPr lang="en-US" sz="1100" b="1" spc="-10" dirty="0" err="1">
                          <a:solidFill>
                            <a:srgbClr val="F9F5F1"/>
                          </a:solidFill>
                          <a:effectLst/>
                          <a:latin typeface="Times New Roman" panose="02020603050405020304" charset="0"/>
                          <a:ea typeface="宋体" panose="02010600030101010101" pitchFamily="2" charset="-122"/>
                        </a:rPr>
                        <a:t>計画番号</a:t>
                      </a:r>
                      <a:endParaRPr lang="en-US" sz="1100" b="1" spc="-10"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2935" algn="l" eaLnBrk="0">
                        <a:lnSpc>
                          <a:spcPct val="76000"/>
                        </a:lnSpc>
                        <a:spcBef>
                          <a:spcPts val="730"/>
                        </a:spcBef>
                        <a:spcAft>
                          <a:spcPts val="0"/>
                        </a:spcAft>
                      </a:pPr>
                      <a:r>
                        <a:rPr lang="en-US" sz="1400" b="1" i="0" spc="-5" baseline="0" dirty="0">
                          <a:solidFill>
                            <a:sysClr val="windowText" lastClr="000000"/>
                          </a:solidFill>
                          <a:effectLst/>
                          <a:latin typeface="Times New Roman" panose="02020603050405020304" charset="0"/>
                          <a:ea typeface="宋体" panose="02010600030101010101" pitchFamily="2" charset="-122"/>
                        </a:rPr>
                        <a:t>PB5180033</a:t>
                      </a:r>
                      <a:endParaRPr lang="en-US" sz="1400" b="1" i="0"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78740" algn="l" eaLnBrk="0">
                        <a:lnSpc>
                          <a:spcPct val="92000"/>
                        </a:lnSpc>
                        <a:spcBef>
                          <a:spcPts val="495"/>
                        </a:spcBef>
                        <a:spcAft>
                          <a:spcPts val="0"/>
                        </a:spcAft>
                      </a:pPr>
                      <a:r>
                        <a:rPr lang="en-US" sz="1100" b="1" spc="-10" baseline="0" dirty="0" err="1">
                          <a:solidFill>
                            <a:schemeClr val="bg1"/>
                          </a:solidFill>
                          <a:effectLst/>
                          <a:latin typeface="Times New Roman" panose="02020603050405020304" charset="0"/>
                          <a:ea typeface="宋体" panose="02010600030101010101" pitchFamily="2" charset="-122"/>
                        </a:rPr>
                        <a:t>計画番号</a:t>
                      </a:r>
                      <a:endParaRPr lang="en-US" sz="1100" b="1" spc="-10"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6110" algn="l" eaLnBrk="0">
                        <a:lnSpc>
                          <a:spcPct val="76000"/>
                        </a:lnSpc>
                        <a:spcBef>
                          <a:spcPts val="735"/>
                        </a:spcBef>
                        <a:spcAft>
                          <a:spcPts val="0"/>
                        </a:spcAft>
                      </a:pPr>
                      <a:r>
                        <a:rPr lang="en-US" sz="1400" b="1" i="0" spc="-5" baseline="0" dirty="0">
                          <a:solidFill>
                            <a:sysClr val="windowText" lastClr="000000"/>
                          </a:solidFill>
                          <a:effectLst/>
                          <a:latin typeface="Times New Roman" panose="02020603050405020304" charset="0"/>
                          <a:ea typeface="宋体" panose="02010600030101010101" pitchFamily="2" charset="-122"/>
                        </a:rPr>
                        <a:t>PC5230074</a:t>
                      </a:r>
                      <a:endParaRPr lang="en-US" sz="1400" b="1" i="0"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271842">
                <a:tc gridSpan="2">
                  <a:txBody>
                    <a:bodyPr/>
                    <a:p>
                      <a:pPr marL="288925" algn="ctr" eaLnBrk="0">
                        <a:lnSpc>
                          <a:spcPct val="90000"/>
                        </a:lnSpc>
                        <a:spcBef>
                          <a:spcPts val="485"/>
                        </a:spcBef>
                        <a:spcAft>
                          <a:spcPts val="0"/>
                        </a:spcAft>
                      </a:pPr>
                      <a:r>
                        <a:rPr lang="ja-JP" sz="1100" b="1" spc="5" baseline="0" dirty="0">
                          <a:solidFill>
                            <a:srgbClr val="F9F5F1"/>
                          </a:solidFill>
                          <a:effectLst/>
                          <a:latin typeface="Times New Roman" panose="02020603050405020304" charset="0"/>
                          <a:ea typeface="宋体" panose="02010600030101010101" pitchFamily="2" charset="-122"/>
                        </a:rPr>
                        <a:t>老化した皮膚への自己多血小板血漿</a:t>
                      </a:r>
                      <a:r>
                        <a:rPr lang="en-US" sz="1100" b="1" baseline="0" dirty="0">
                          <a:solidFill>
                            <a:srgbClr val="F9F5F1"/>
                          </a:solidFill>
                          <a:effectLst/>
                          <a:latin typeface="Times New Roman" panose="02020603050405020304" charset="0"/>
                          <a:ea typeface="宋体" panose="02010600030101010101" pitchFamily="2" charset="-122"/>
                        </a:rPr>
                        <a:t>PRP</a:t>
                      </a:r>
                      <a:r>
                        <a:rPr lang="ja-JP" sz="1100" b="1" spc="5" baseline="0" dirty="0">
                          <a:solidFill>
                            <a:srgbClr val="F9F5F1"/>
                          </a:solidFill>
                          <a:effectLst/>
                          <a:latin typeface="Times New Roman" panose="02020603050405020304" charset="0"/>
                          <a:ea typeface="宋体" panose="02010600030101010101" pitchFamily="2" charset="-122"/>
                        </a:rPr>
                        <a:t>再生療法</a:t>
                      </a:r>
                      <a:r>
                        <a:rPr lang="en-US" sz="1100" b="1" spc="5" baseline="0" dirty="0">
                          <a:solidFill>
                            <a:srgbClr val="F9F5F1"/>
                          </a:solidFill>
                          <a:effectLst/>
                          <a:latin typeface="Times New Roman" panose="02020603050405020304" charset="0"/>
                          <a:ea typeface="宋体" panose="02010600030101010101" pitchFamily="2" charset="-122"/>
                        </a:rPr>
                        <a:t>(</a:t>
                      </a:r>
                      <a:r>
                        <a:rPr lang="ja-JP" sz="1100" b="1" spc="5" baseline="0" dirty="0">
                          <a:solidFill>
                            <a:srgbClr val="F9F5F1"/>
                          </a:solidFill>
                          <a:effectLst/>
                          <a:latin typeface="Times New Roman" panose="02020603050405020304" charset="0"/>
                          <a:ea typeface="宋体" panose="02010600030101010101" pitchFamily="2" charset="-122"/>
                        </a:rPr>
                        <a:t>しみ</a:t>
                      </a:r>
                      <a:r>
                        <a:rPr lang="en-US" sz="1100" b="1" spc="5" baseline="0" dirty="0">
                          <a:solidFill>
                            <a:srgbClr val="F9F5F1"/>
                          </a:solidFill>
                          <a:effectLst/>
                          <a:latin typeface="Times New Roman" panose="02020603050405020304" charset="0"/>
                          <a:ea typeface="宋体" panose="02010600030101010101" pitchFamily="2" charset="-122"/>
                        </a:rPr>
                        <a:t>·</a:t>
                      </a:r>
                      <a:r>
                        <a:rPr lang="ja-JP" sz="1100" b="1" spc="5" baseline="0" dirty="0">
                          <a:solidFill>
                            <a:srgbClr val="F9F5F1"/>
                          </a:solidFill>
                          <a:effectLst/>
                          <a:latin typeface="Times New Roman" panose="02020603050405020304" charset="0"/>
                          <a:ea typeface="宋体" panose="02010600030101010101" pitchFamily="2" charset="-122"/>
                        </a:rPr>
                        <a:t>しわ</a:t>
                      </a:r>
                      <a:r>
                        <a:rPr lang="en-US" sz="1100" b="1" spc="5" baseline="0" dirty="0">
                          <a:solidFill>
                            <a:srgbClr val="F9F5F1"/>
                          </a:solidFill>
                          <a:effectLst/>
                          <a:latin typeface="Times New Roman" panose="02020603050405020304" charset="0"/>
                          <a:ea typeface="宋体" panose="02010600030101010101" pitchFamily="2" charset="-122"/>
                        </a:rPr>
                        <a:t>·</a:t>
                      </a:r>
                      <a:r>
                        <a:rPr lang="ja-JP" sz="1100" b="1" spc="5" baseline="0" dirty="0">
                          <a:solidFill>
                            <a:srgbClr val="F9F5F1"/>
                          </a:solidFill>
                          <a:effectLst/>
                          <a:latin typeface="Times New Roman" panose="02020603050405020304" charset="0"/>
                          <a:ea typeface="宋体" panose="02010600030101010101" pitchFamily="2" charset="-122"/>
                        </a:rPr>
                        <a:t>たるみ</a:t>
                      </a:r>
                      <a:r>
                        <a:rPr lang="en-US" sz="1100" b="1" spc="5" baseline="0" dirty="0">
                          <a:solidFill>
                            <a:srgbClr val="F9F5F1"/>
                          </a:solidFill>
                          <a:effectLst/>
                          <a:latin typeface="Times New Roman" panose="02020603050405020304" charset="0"/>
                          <a:ea typeface="宋体" panose="02010600030101010101" pitchFamily="2" charset="-122"/>
                        </a:rPr>
                        <a:t>·</a:t>
                      </a:r>
                      <a:r>
                        <a:rPr lang="ja-JP" sz="1100" b="1" spc="5" baseline="0" dirty="0">
                          <a:solidFill>
                            <a:srgbClr val="F9F5F1"/>
                          </a:solidFill>
                          <a:effectLst/>
                          <a:latin typeface="Times New Roman" panose="02020603050405020304" charset="0"/>
                          <a:ea typeface="宋体" panose="02010600030101010101" pitchFamily="2" charset="-122"/>
                        </a:rPr>
                        <a:t>にきび跡</a:t>
                      </a:r>
                      <a:r>
                        <a:rPr lang="en-US" sz="1100" b="1" spc="5" baseline="0" dirty="0">
                          <a:solidFill>
                            <a:srgbClr val="F9F5F1"/>
                          </a:solidFill>
                          <a:effectLst/>
                          <a:latin typeface="Times New Roman" panose="02020603050405020304" charset="0"/>
                          <a:ea typeface="宋体" panose="02010600030101010101" pitchFamily="2" charset="-122"/>
                        </a:rPr>
                        <a:t>)</a:t>
                      </a:r>
                      <a:endParaRPr lang="zh-CN" sz="1100" b="1" baseline="0" dirty="0">
                        <a:solidFill>
                          <a:srgbClr val="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c gridSpan="2">
                  <a:txBody>
                    <a:bodyPr/>
                    <a:p>
                      <a:pPr marL="803275" algn="l" eaLnBrk="0">
                        <a:lnSpc>
                          <a:spcPct val="91000"/>
                        </a:lnSpc>
                        <a:spcBef>
                          <a:spcPts val="490"/>
                        </a:spcBef>
                        <a:spcAft>
                          <a:spcPts val="0"/>
                        </a:spcAft>
                      </a:pPr>
                      <a:r>
                        <a:rPr lang="ja-JP" sz="1100" b="1" i="0" baseline="0" dirty="0">
                          <a:solidFill>
                            <a:schemeClr val="bg1"/>
                          </a:solidFill>
                          <a:effectLst/>
                          <a:latin typeface="Times New Roman" panose="02020603050405020304" charset="0"/>
                          <a:ea typeface="宋体" panose="02010600030101010101" pitchFamily="2" charset="-122"/>
                        </a:rPr>
                        <a:t>動脈硬化症の進展予防を目的とした自己由</a:t>
                      </a:r>
                      <a:r>
                        <a:rPr lang="ja-JP" sz="1100" b="1" i="0" spc="-5" baseline="0" dirty="0">
                          <a:solidFill>
                            <a:schemeClr val="bg1"/>
                          </a:solidFill>
                          <a:effectLst/>
                          <a:latin typeface="Times New Roman" panose="02020603050405020304" charset="0"/>
                          <a:ea typeface="宋体" panose="02010600030101010101" pitchFamily="2" charset="-122"/>
                        </a:rPr>
                        <a:t>来間葉系幹細胞治療</a:t>
                      </a:r>
                      <a:endParaRPr lang="zh-CN" sz="1100" b="1" i="0" baseline="0" dirty="0">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r>
              <a:tr h="252919">
                <a:tc>
                  <a:txBody>
                    <a:bodyPr/>
                    <a:p>
                      <a:pPr marL="200025" algn="l" eaLnBrk="0">
                        <a:lnSpc>
                          <a:spcPct val="91000"/>
                        </a:lnSpc>
                        <a:spcBef>
                          <a:spcPts val="450"/>
                        </a:spcBef>
                        <a:spcAft>
                          <a:spcPts val="0"/>
                        </a:spcAft>
                      </a:pPr>
                      <a:r>
                        <a:rPr lang="en-US" sz="1100" b="1" spc="35" dirty="0" err="1">
                          <a:solidFill>
                            <a:srgbClr val="F9F5F1"/>
                          </a:solidFill>
                          <a:effectLst/>
                          <a:latin typeface="Times New Roman" panose="02020603050405020304" charset="0"/>
                          <a:ea typeface="宋体" panose="02010600030101010101" pitchFamily="2" charset="-122"/>
                        </a:rPr>
                        <a:t>種別</a:t>
                      </a:r>
                      <a:endParaRPr lang="en-US" sz="1100" b="1" spc="3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5335" algn="l" eaLnBrk="0">
                        <a:lnSpc>
                          <a:spcPct val="91000"/>
                        </a:lnSpc>
                        <a:spcBef>
                          <a:spcPts val="450"/>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99390" algn="l" eaLnBrk="0">
                        <a:lnSpc>
                          <a:spcPct val="91000"/>
                        </a:lnSpc>
                        <a:spcBef>
                          <a:spcPts val="450"/>
                        </a:spcBef>
                        <a:spcAft>
                          <a:spcPts val="0"/>
                        </a:spcAft>
                      </a:pPr>
                      <a:r>
                        <a:rPr lang="en-US" sz="1100" b="1" spc="35" baseline="0" dirty="0" err="1">
                          <a:solidFill>
                            <a:schemeClr val="bg1"/>
                          </a:solidFill>
                          <a:effectLst/>
                          <a:latin typeface="Times New Roman" panose="02020603050405020304" charset="0"/>
                          <a:ea typeface="宋体" panose="02010600030101010101" pitchFamily="2" charset="-122"/>
                        </a:rPr>
                        <a:t>種別</a:t>
                      </a:r>
                      <a:endParaRPr lang="en-US" sz="1100" b="1" spc="3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8510" algn="l" eaLnBrk="0">
                        <a:lnSpc>
                          <a:spcPct val="91000"/>
                        </a:lnSpc>
                        <a:spcBef>
                          <a:spcPts val="450"/>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198120">
                <a:tc>
                  <a:txBody>
                    <a:bodyPr/>
                    <a:p>
                      <a:pPr marL="200025" algn="l" eaLnBrk="0">
                        <a:lnSpc>
                          <a:spcPct val="91000"/>
                        </a:lnSpc>
                        <a:spcBef>
                          <a:spcPts val="500"/>
                        </a:spcBef>
                        <a:spcAft>
                          <a:spcPts val="0"/>
                        </a:spcAft>
                      </a:pPr>
                      <a:r>
                        <a:rPr lang="en-US" sz="1100" b="1" spc="-15" dirty="0" err="1">
                          <a:solidFill>
                            <a:srgbClr val="F9F5F1"/>
                          </a:solidFill>
                          <a:effectLst/>
                          <a:latin typeface="Times New Roman" panose="02020603050405020304" charset="0"/>
                          <a:ea typeface="宋体" panose="02010600030101010101" pitchFamily="2" charset="-122"/>
                        </a:rPr>
                        <a:t>分類</a:t>
                      </a:r>
                      <a:endParaRPr lang="en-US" sz="1100" b="1" spc="-1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8185" algn="l" eaLnBrk="0">
                        <a:lnSpc>
                          <a:spcPct val="91000"/>
                        </a:lnSpc>
                        <a:spcBef>
                          <a:spcPts val="495"/>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第三種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c>
                  <a:txBody>
                    <a:bodyPr/>
                    <a:p>
                      <a:pPr marL="199390" algn="l" eaLnBrk="0">
                        <a:lnSpc>
                          <a:spcPct val="91000"/>
                        </a:lnSpc>
                        <a:spcBef>
                          <a:spcPts val="500"/>
                        </a:spcBef>
                        <a:spcAft>
                          <a:spcPts val="0"/>
                        </a:spcAft>
                      </a:pPr>
                      <a:r>
                        <a:rPr lang="en-US" sz="1100" b="1" spc="-15" baseline="0" dirty="0" err="1">
                          <a:solidFill>
                            <a:schemeClr val="bg1"/>
                          </a:solidFill>
                          <a:effectLst/>
                          <a:latin typeface="Times New Roman" panose="02020603050405020304" charset="0"/>
                          <a:ea typeface="宋体" panose="02010600030101010101" pitchFamily="2" charset="-122"/>
                        </a:rPr>
                        <a:t>分類</a:t>
                      </a:r>
                      <a:endParaRPr lang="en-US" sz="1100" b="1" spc="-1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5010" algn="l" eaLnBrk="0">
                        <a:lnSpc>
                          <a:spcPct val="91000"/>
                        </a:lnSpc>
                        <a:spcBef>
                          <a:spcPts val="495"/>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第二種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r>
              <a:tr h="259079">
                <a:tc>
                  <a:txBody>
                    <a:bodyPr/>
                    <a:p>
                      <a:pPr marL="79375" algn="l" eaLnBrk="0">
                        <a:lnSpc>
                          <a:spcPct val="92000"/>
                        </a:lnSpc>
                        <a:spcBef>
                          <a:spcPts val="505"/>
                        </a:spcBef>
                        <a:spcAft>
                          <a:spcPts val="0"/>
                        </a:spcAft>
                      </a:pPr>
                      <a:r>
                        <a:rPr lang="en-US" sz="1100" b="1" spc="-10" dirty="0" err="1">
                          <a:solidFill>
                            <a:srgbClr val="F9F5F1"/>
                          </a:solidFill>
                          <a:effectLst/>
                          <a:latin typeface="Times New Roman" panose="02020603050405020304" charset="0"/>
                          <a:ea typeface="宋体" panose="02010600030101010101" pitchFamily="2" charset="-122"/>
                        </a:rPr>
                        <a:t>計画番号</a:t>
                      </a:r>
                      <a:endParaRPr lang="en-US" sz="1100" b="1" spc="-10"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2935" algn="l" eaLnBrk="0">
                        <a:lnSpc>
                          <a:spcPct val="76000"/>
                        </a:lnSpc>
                        <a:spcBef>
                          <a:spcPts val="745"/>
                        </a:spcBef>
                        <a:spcAft>
                          <a:spcPts val="0"/>
                        </a:spcAft>
                      </a:pPr>
                      <a:r>
                        <a:rPr lang="en-US" sz="1400" b="1" spc="-5" baseline="0" dirty="0">
                          <a:solidFill>
                            <a:sysClr val="windowText" lastClr="000000"/>
                          </a:solidFill>
                          <a:effectLst/>
                          <a:latin typeface="Times New Roman" panose="02020603050405020304" charset="0"/>
                          <a:ea typeface="宋体" panose="02010600030101010101" pitchFamily="2" charset="-122"/>
                        </a:rPr>
                        <a:t>PC5230035</a:t>
                      </a:r>
                      <a:endParaRPr lang="en-US" sz="1400" b="1"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78740" algn="l" eaLnBrk="0">
                        <a:lnSpc>
                          <a:spcPct val="92000"/>
                        </a:lnSpc>
                        <a:spcBef>
                          <a:spcPts val="505"/>
                        </a:spcBef>
                        <a:spcAft>
                          <a:spcPts val="0"/>
                        </a:spcAft>
                      </a:pPr>
                      <a:r>
                        <a:rPr lang="en-US" sz="1100" b="1" spc="-10" baseline="0" dirty="0" err="1">
                          <a:solidFill>
                            <a:schemeClr val="bg1"/>
                          </a:solidFill>
                          <a:effectLst/>
                          <a:latin typeface="Times New Roman" panose="02020603050405020304" charset="0"/>
                          <a:ea typeface="宋体" panose="02010600030101010101" pitchFamily="2" charset="-122"/>
                        </a:rPr>
                        <a:t>計画番号</a:t>
                      </a:r>
                      <a:endParaRPr lang="en-US" sz="1100" b="1" spc="-10"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6110" indent="0" algn="l" eaLnBrk="0">
                        <a:lnSpc>
                          <a:spcPct val="76000"/>
                        </a:lnSpc>
                        <a:spcBef>
                          <a:spcPts val="745"/>
                        </a:spcBef>
                        <a:spcAft>
                          <a:spcPts val="0"/>
                        </a:spcAft>
                        <a:buFont typeface="Arial" panose="020B0604020202020204" pitchFamily="34" charset="0"/>
                        <a:buNone/>
                      </a:pPr>
                      <a:r>
                        <a:rPr lang="en-US" sz="1400" b="1" i="0" spc="-5" baseline="0" dirty="0">
                          <a:solidFill>
                            <a:sysClr val="windowText" lastClr="000000"/>
                          </a:solidFill>
                          <a:effectLst/>
                          <a:latin typeface="Times New Roman" panose="02020603050405020304" charset="0"/>
                          <a:ea typeface="宋体" panose="02010600030101010101" pitchFamily="2" charset="-122"/>
                        </a:rPr>
                        <a:t>PB5230099</a:t>
                      </a:r>
                      <a:endParaRPr lang="en-US" sz="1400" b="1" i="0"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281028">
                <a:tc gridSpan="2">
                  <a:txBody>
                    <a:bodyPr/>
                    <a:p>
                      <a:pPr marL="1133475" algn="l" eaLnBrk="0">
                        <a:lnSpc>
                          <a:spcPct val="91000"/>
                        </a:lnSpc>
                        <a:spcBef>
                          <a:spcPts val="495"/>
                        </a:spcBef>
                        <a:spcAft>
                          <a:spcPts val="0"/>
                        </a:spcAft>
                      </a:pPr>
                      <a:r>
                        <a:rPr lang="ja-JP" sz="1100" b="1" spc="-5" baseline="0" dirty="0">
                          <a:solidFill>
                            <a:srgbClr val="F9F5F1"/>
                          </a:solidFill>
                          <a:effectLst/>
                          <a:latin typeface="Times New Roman" panose="02020603050405020304" charset="0"/>
                          <a:ea typeface="宋体" panose="02010600030101010101" pitchFamily="2" charset="-122"/>
                        </a:rPr>
                        <a:t>慢性疼痛に対する自己脂肪由来幹細胞による</a:t>
                      </a:r>
                      <a:endParaRPr lang="ja-JP" sz="1100" b="1" spc="-5" baseline="0" dirty="0">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c gridSpan="2">
                  <a:txBody>
                    <a:bodyPr/>
                    <a:p>
                      <a:pPr indent="1005840" algn="l" eaLnBrk="0">
                        <a:lnSpc>
                          <a:spcPct val="91000"/>
                        </a:lnSpc>
                        <a:spcBef>
                          <a:spcPts val="505"/>
                        </a:spcBef>
                      </a:pPr>
                      <a:r>
                        <a:rPr lang="ja-JP" sz="1100" b="1" i="0" spc="20" baseline="0" dirty="0">
                          <a:solidFill>
                            <a:schemeClr val="bg1"/>
                          </a:solidFill>
                          <a:effectLst/>
                          <a:latin typeface="Times New Roman" panose="02020603050405020304" charset="0"/>
                          <a:ea typeface="宋体" panose="02010600030101010101" pitchFamily="2" charset="-122"/>
                        </a:rPr>
                        <a:t>自己脂肪由来幹細胞を用いた変形性関節症の治療</a:t>
                      </a:r>
                      <a:endParaRPr lang="ja-JP" sz="1100" b="1" i="0" spc="20" baseline="0" dirty="0">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r>
              <a:tr h="263721">
                <a:tc>
                  <a:txBody>
                    <a:bodyPr/>
                    <a:p>
                      <a:pPr marL="200025" algn="l" eaLnBrk="0">
                        <a:lnSpc>
                          <a:spcPct val="91000"/>
                        </a:lnSpc>
                        <a:spcBef>
                          <a:spcPts val="510"/>
                        </a:spcBef>
                        <a:spcAft>
                          <a:spcPts val="0"/>
                        </a:spcAft>
                      </a:pPr>
                      <a:r>
                        <a:rPr lang="en-US" sz="1100" b="1" spc="35" dirty="0" err="1">
                          <a:solidFill>
                            <a:srgbClr val="F9F5F1"/>
                          </a:solidFill>
                          <a:effectLst/>
                          <a:latin typeface="Times New Roman" panose="02020603050405020304" charset="0"/>
                          <a:ea typeface="宋体" panose="02010600030101010101" pitchFamily="2" charset="-122"/>
                        </a:rPr>
                        <a:t>種别</a:t>
                      </a:r>
                      <a:endParaRPr lang="en-US" sz="1100" b="1" spc="3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5335" algn="l" eaLnBrk="0">
                        <a:lnSpc>
                          <a:spcPct val="91000"/>
                        </a:lnSpc>
                        <a:spcBef>
                          <a:spcPts val="510"/>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99390" algn="l" eaLnBrk="0">
                        <a:lnSpc>
                          <a:spcPct val="91000"/>
                        </a:lnSpc>
                        <a:spcBef>
                          <a:spcPts val="510"/>
                        </a:spcBef>
                        <a:spcAft>
                          <a:spcPts val="0"/>
                        </a:spcAft>
                      </a:pPr>
                      <a:r>
                        <a:rPr lang="en-US" sz="1100" b="1" i="0" spc="35" baseline="0" dirty="0" err="1">
                          <a:solidFill>
                            <a:schemeClr val="bg1"/>
                          </a:solidFill>
                          <a:effectLst/>
                          <a:latin typeface="Times New Roman" panose="02020603050405020304" charset="0"/>
                          <a:ea typeface="宋体" panose="02010600030101010101" pitchFamily="2" charset="-122"/>
                        </a:rPr>
                        <a:t>種別</a:t>
                      </a:r>
                      <a:endParaRPr lang="en-US" sz="1100" b="1" i="0" spc="3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8510" algn="l" eaLnBrk="0">
                        <a:lnSpc>
                          <a:spcPct val="91000"/>
                        </a:lnSpc>
                        <a:spcBef>
                          <a:spcPts val="510"/>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282102">
                <a:tc>
                  <a:txBody>
                    <a:bodyPr/>
                    <a:p>
                      <a:pPr marL="200025" algn="l" eaLnBrk="0">
                        <a:lnSpc>
                          <a:spcPct val="91000"/>
                        </a:lnSpc>
                        <a:spcBef>
                          <a:spcPts val="515"/>
                        </a:spcBef>
                        <a:spcAft>
                          <a:spcPts val="0"/>
                        </a:spcAft>
                      </a:pPr>
                      <a:r>
                        <a:rPr lang="en-US" sz="1100" b="1" spc="-15" dirty="0" err="1">
                          <a:solidFill>
                            <a:srgbClr val="F9F5F1"/>
                          </a:solidFill>
                          <a:effectLst/>
                          <a:latin typeface="Times New Roman" panose="02020603050405020304" charset="0"/>
                          <a:ea typeface="宋体" panose="02010600030101010101" pitchFamily="2" charset="-122"/>
                        </a:rPr>
                        <a:t>分類</a:t>
                      </a:r>
                      <a:endParaRPr lang="en-US" sz="1100" b="1" spc="-1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8185" algn="l" eaLnBrk="0">
                        <a:lnSpc>
                          <a:spcPct val="91000"/>
                        </a:lnSpc>
                        <a:spcBef>
                          <a:spcPts val="510"/>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第二種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c>
                  <a:txBody>
                    <a:bodyPr/>
                    <a:p>
                      <a:pPr marL="199390" algn="l" eaLnBrk="0">
                        <a:lnSpc>
                          <a:spcPct val="91000"/>
                        </a:lnSpc>
                        <a:spcBef>
                          <a:spcPts val="515"/>
                        </a:spcBef>
                        <a:spcAft>
                          <a:spcPts val="0"/>
                        </a:spcAft>
                      </a:pPr>
                      <a:r>
                        <a:rPr lang="en-US" sz="1100" b="1" i="0" spc="-15" baseline="0" dirty="0" err="1">
                          <a:solidFill>
                            <a:schemeClr val="bg1"/>
                          </a:solidFill>
                          <a:effectLst/>
                          <a:latin typeface="Times New Roman" panose="02020603050405020304" charset="0"/>
                          <a:ea typeface="宋体" panose="02010600030101010101" pitchFamily="2" charset="-122"/>
                        </a:rPr>
                        <a:t>分類</a:t>
                      </a:r>
                      <a:endParaRPr lang="en-US" sz="1100" b="1" i="0" spc="-1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5010" algn="l" eaLnBrk="0">
                        <a:lnSpc>
                          <a:spcPct val="91000"/>
                        </a:lnSpc>
                        <a:spcBef>
                          <a:spcPts val="510"/>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第二種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r>
              <a:tr h="282102">
                <a:tc>
                  <a:txBody>
                    <a:bodyPr/>
                    <a:p>
                      <a:pPr marL="79375" algn="l" eaLnBrk="0">
                        <a:lnSpc>
                          <a:spcPct val="92000"/>
                        </a:lnSpc>
                        <a:spcBef>
                          <a:spcPts val="515"/>
                        </a:spcBef>
                        <a:spcAft>
                          <a:spcPts val="0"/>
                        </a:spcAft>
                      </a:pPr>
                      <a:r>
                        <a:rPr lang="en-US" sz="1100" b="1" spc="-10" dirty="0" err="1">
                          <a:solidFill>
                            <a:srgbClr val="F9F5F1"/>
                          </a:solidFill>
                          <a:effectLst/>
                          <a:latin typeface="Times New Roman" panose="02020603050405020304" charset="0"/>
                          <a:ea typeface="宋体" panose="02010600030101010101" pitchFamily="2" charset="-122"/>
                        </a:rPr>
                        <a:t>計画番号</a:t>
                      </a:r>
                      <a:endParaRPr lang="en-US" sz="1100" b="1" spc="-10"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2935" algn="l" eaLnBrk="0">
                        <a:lnSpc>
                          <a:spcPct val="76000"/>
                        </a:lnSpc>
                        <a:spcBef>
                          <a:spcPts val="755"/>
                        </a:spcBef>
                        <a:spcAft>
                          <a:spcPts val="0"/>
                        </a:spcAft>
                      </a:pPr>
                      <a:r>
                        <a:rPr lang="en-US" sz="1400" b="1" spc="-5" baseline="0" dirty="0">
                          <a:solidFill>
                            <a:sysClr val="windowText" lastClr="000000"/>
                          </a:solidFill>
                          <a:effectLst/>
                          <a:latin typeface="Times New Roman" panose="02020603050405020304" charset="0"/>
                          <a:ea typeface="宋体" panose="02010600030101010101" pitchFamily="2" charset="-122"/>
                        </a:rPr>
                        <a:t>PB5220043</a:t>
                      </a:r>
                      <a:endParaRPr lang="en-US" sz="1400" b="1"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42875" algn="l" eaLnBrk="0">
                        <a:lnSpc>
                          <a:spcPct val="92000"/>
                        </a:lnSpc>
                        <a:spcBef>
                          <a:spcPts val="515"/>
                        </a:spcBef>
                        <a:spcAft>
                          <a:spcPts val="0"/>
                        </a:spcAft>
                      </a:pPr>
                      <a:r>
                        <a:rPr lang="ja-JP" altLang="en-US" sz="1100" b="1" i="0" spc="15" baseline="0" dirty="0">
                          <a:solidFill>
                            <a:schemeClr val="bg1"/>
                          </a:solidFill>
                          <a:effectLst/>
                          <a:latin typeface="Times New Roman" panose="02020603050405020304" charset="0"/>
                          <a:ea typeface="宋体" panose="02010600030101010101" pitchFamily="2" charset="-122"/>
                        </a:rPr>
                        <a:t>計</a:t>
                      </a:r>
                      <a:r>
                        <a:rPr lang="en-US" sz="1100" b="1" i="0" spc="15" baseline="0" dirty="0" err="1">
                          <a:solidFill>
                            <a:schemeClr val="bg1"/>
                          </a:solidFill>
                          <a:effectLst/>
                          <a:latin typeface="Times New Roman" panose="02020603050405020304" charset="0"/>
                          <a:ea typeface="宋体" panose="02010600030101010101" pitchFamily="2" charset="-122"/>
                        </a:rPr>
                        <a:t>画番号</a:t>
                      </a:r>
                      <a:endParaRPr lang="zh-CN" sz="1100" b="1" i="0" baseline="0" dirty="0">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8510" algn="l" eaLnBrk="0">
                        <a:lnSpc>
                          <a:spcPct val="91000"/>
                        </a:lnSpc>
                        <a:spcBef>
                          <a:spcPts val="515"/>
                        </a:spcBef>
                        <a:spcAft>
                          <a:spcPts val="0"/>
                        </a:spcAft>
                      </a:pPr>
                      <a:r>
                        <a:rPr lang="en-US" altLang="zh-CN" sz="1400" b="1" spc="30"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rPr>
                        <a:t>PB5240033</a:t>
                      </a:r>
                      <a:endParaRPr lang="en-US" altLang="zh-CN" sz="1400" b="1" spc="30"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300193">
                <a:tc gridSpan="2">
                  <a:txBody>
                    <a:bodyPr/>
                    <a:p>
                      <a:pPr marL="288925" algn="l" eaLnBrk="0">
                        <a:lnSpc>
                          <a:spcPct val="91000"/>
                        </a:lnSpc>
                        <a:spcBef>
                          <a:spcPts val="515"/>
                        </a:spcBef>
                        <a:spcAft>
                          <a:spcPts val="0"/>
                        </a:spcAft>
                      </a:pPr>
                      <a:r>
                        <a:rPr lang="ja-JP" sz="1100" b="1" baseline="0" dirty="0">
                          <a:solidFill>
                            <a:srgbClr val="F9F5F1"/>
                          </a:solidFill>
                          <a:effectLst/>
                          <a:latin typeface="Times New Roman" panose="02020603050405020304" charset="0"/>
                          <a:ea typeface="宋体" panose="02010600030101010101" pitchFamily="2" charset="-122"/>
                        </a:rPr>
                        <a:t>複合免疫療法</a:t>
                      </a:r>
                      <a:r>
                        <a:rPr lang="en-US" sz="1100" b="1" baseline="0" dirty="0">
                          <a:solidFill>
                            <a:srgbClr val="F9F5F1"/>
                          </a:solidFill>
                          <a:effectLst/>
                          <a:latin typeface="Times New Roman" panose="02020603050405020304" charset="0"/>
                          <a:ea typeface="宋体" panose="02010600030101010101" pitchFamily="2" charset="-122"/>
                        </a:rPr>
                        <a:t>(</a:t>
                      </a:r>
                      <a:r>
                        <a:rPr lang="ja-JP" sz="1100" b="1" baseline="0" dirty="0">
                          <a:solidFill>
                            <a:srgbClr val="F9F5F1"/>
                          </a:solidFill>
                          <a:effectLst/>
                          <a:latin typeface="Times New Roman" panose="02020603050405020304" charset="0"/>
                          <a:ea typeface="宋体" panose="02010600030101010101" pitchFamily="2" charset="-122"/>
                        </a:rPr>
                        <a:t>がんの治療、予防および免疫力改善を期待する</a:t>
                      </a:r>
                      <a:r>
                        <a:rPr lang="ja-JP" sz="1100" b="1" spc="-5" baseline="0" dirty="0">
                          <a:solidFill>
                            <a:srgbClr val="F9F5F1"/>
                          </a:solidFill>
                          <a:effectLst/>
                          <a:latin typeface="Times New Roman" panose="02020603050405020304" charset="0"/>
                          <a:ea typeface="宋体" panose="02010600030101010101" pitchFamily="2" charset="-122"/>
                        </a:rPr>
                        <a:t>複合型免疫細胞療法</a:t>
                      </a:r>
                      <a:endParaRPr lang="zh-CN" sz="1100" b="1" baseline="0" dirty="0">
                        <a:solidFill>
                          <a:srgbClr val="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c gridSpan="2">
                  <a:txBody>
                    <a:bodyPr/>
                    <a:p>
                      <a:pPr indent="1005840" algn="l" eaLnBrk="0">
                        <a:lnSpc>
                          <a:spcPct val="91000"/>
                        </a:lnSpc>
                        <a:spcBef>
                          <a:spcPts val="520"/>
                        </a:spcBef>
                      </a:pPr>
                      <a:r>
                        <a:rPr lang="ja-JP" sz="1100" b="1" i="0" spc="20" baseline="0" dirty="0">
                          <a:solidFill>
                            <a:schemeClr val="bg1"/>
                          </a:solidFill>
                          <a:effectLst/>
                          <a:latin typeface="Times New Roman" panose="02020603050405020304" charset="0"/>
                          <a:ea typeface="宋体" panose="02010600030101010101" pitchFamily="2" charset="-122"/>
                        </a:rPr>
                        <a:t>自己脂肪由来幹細胞を用いた</a:t>
                      </a:r>
                      <a:r>
                        <a:rPr lang="ja-JP" sz="1100" b="1" i="0" spc="25" baseline="0" dirty="0">
                          <a:solidFill>
                            <a:schemeClr val="bg1"/>
                          </a:solidFill>
                          <a:effectLst/>
                          <a:latin typeface="Times New Roman" panose="02020603050405020304" charset="0"/>
                          <a:ea typeface="宋体" panose="02010600030101010101" pitchFamily="2" charset="-122"/>
                        </a:rPr>
                        <a:t>糖尿病</a:t>
                      </a:r>
                      <a:r>
                        <a:rPr lang="ja-JP" sz="1100" b="1" i="0" spc="20" baseline="0" dirty="0">
                          <a:solidFill>
                            <a:schemeClr val="bg1"/>
                          </a:solidFill>
                          <a:effectLst/>
                          <a:latin typeface="Times New Roman" panose="02020603050405020304" charset="0"/>
                          <a:ea typeface="宋体" panose="02010600030101010101" pitchFamily="2" charset="-122"/>
                        </a:rPr>
                        <a:t>の治療</a:t>
                      </a:r>
                      <a:endParaRPr lang="zh-CN" sz="1100" b="1" i="0" baseline="0" dirty="0">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r>
              <a:tr h="234828">
                <a:tc>
                  <a:txBody>
                    <a:bodyPr/>
                    <a:p>
                      <a:pPr marL="200025" algn="l" eaLnBrk="0">
                        <a:lnSpc>
                          <a:spcPct val="91000"/>
                        </a:lnSpc>
                        <a:spcBef>
                          <a:spcPts val="520"/>
                        </a:spcBef>
                        <a:spcAft>
                          <a:spcPts val="0"/>
                        </a:spcAft>
                      </a:pPr>
                      <a:r>
                        <a:rPr lang="en-US" sz="1100" b="1" spc="35" dirty="0" err="1">
                          <a:solidFill>
                            <a:srgbClr val="F9F5F1"/>
                          </a:solidFill>
                          <a:effectLst/>
                          <a:latin typeface="Times New Roman" panose="02020603050405020304" charset="0"/>
                          <a:ea typeface="宋体" panose="02010600030101010101" pitchFamily="2" charset="-122"/>
                        </a:rPr>
                        <a:t>種別</a:t>
                      </a:r>
                      <a:endParaRPr lang="en-US" sz="1100" b="1" spc="3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5335" algn="l" eaLnBrk="0">
                        <a:lnSpc>
                          <a:spcPct val="91000"/>
                        </a:lnSpc>
                        <a:spcBef>
                          <a:spcPts val="520"/>
                        </a:spcBef>
                        <a:spcAft>
                          <a:spcPts val="0"/>
                        </a:spcAft>
                      </a:pPr>
                      <a:r>
                        <a:rPr lang="en-US" sz="1100" b="1" i="0"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i="0"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99390" algn="l" eaLnBrk="0">
                        <a:lnSpc>
                          <a:spcPct val="91000"/>
                        </a:lnSpc>
                        <a:spcBef>
                          <a:spcPts val="520"/>
                        </a:spcBef>
                        <a:spcAft>
                          <a:spcPts val="0"/>
                        </a:spcAft>
                      </a:pPr>
                      <a:r>
                        <a:rPr lang="en-US" sz="1100" b="1" i="0" spc="35" baseline="0" dirty="0" err="1">
                          <a:solidFill>
                            <a:schemeClr val="bg1"/>
                          </a:solidFill>
                          <a:effectLst/>
                          <a:latin typeface="Times New Roman" panose="02020603050405020304" charset="0"/>
                          <a:ea typeface="宋体" panose="02010600030101010101" pitchFamily="2" charset="-122"/>
                        </a:rPr>
                        <a:t>種别</a:t>
                      </a:r>
                      <a:endParaRPr lang="en-US" sz="1100" b="1" i="0" spc="3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8510" algn="l" eaLnBrk="0">
                        <a:lnSpc>
                          <a:spcPct val="91000"/>
                        </a:lnSpc>
                        <a:spcBef>
                          <a:spcPts val="520"/>
                        </a:spcBef>
                        <a:spcAft>
                          <a:spcPts val="0"/>
                        </a:spcAft>
                      </a:pPr>
                      <a:r>
                        <a:rPr lang="en-US" sz="1100" b="1" i="0"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i="0"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198755">
                <a:tc>
                  <a:txBody>
                    <a:bodyPr/>
                    <a:p>
                      <a:pPr marL="200025" algn="l" eaLnBrk="0">
                        <a:lnSpc>
                          <a:spcPct val="91000"/>
                        </a:lnSpc>
                        <a:spcBef>
                          <a:spcPts val="520"/>
                        </a:spcBef>
                        <a:spcAft>
                          <a:spcPts val="0"/>
                        </a:spcAft>
                      </a:pPr>
                      <a:r>
                        <a:rPr lang="en-US" sz="1100" b="1" spc="-15" dirty="0" err="1">
                          <a:solidFill>
                            <a:srgbClr val="F9F5F1"/>
                          </a:solidFill>
                          <a:effectLst/>
                          <a:latin typeface="Times New Roman" panose="02020603050405020304" charset="0"/>
                          <a:ea typeface="宋体" panose="02010600030101010101" pitchFamily="2" charset="-122"/>
                        </a:rPr>
                        <a:t>分類</a:t>
                      </a:r>
                      <a:endParaRPr lang="en-US" sz="1100" b="1" spc="-1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8185" algn="l" eaLnBrk="0">
                        <a:lnSpc>
                          <a:spcPct val="91000"/>
                        </a:lnSpc>
                        <a:spcBef>
                          <a:spcPts val="515"/>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第三種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c>
                  <a:txBody>
                    <a:bodyPr/>
                    <a:p>
                      <a:pPr marL="199390" algn="l" eaLnBrk="0">
                        <a:lnSpc>
                          <a:spcPct val="91000"/>
                        </a:lnSpc>
                        <a:spcBef>
                          <a:spcPts val="520"/>
                        </a:spcBef>
                        <a:spcAft>
                          <a:spcPts val="0"/>
                        </a:spcAft>
                      </a:pPr>
                      <a:r>
                        <a:rPr lang="en-US" sz="1100" b="1" spc="-15" baseline="0" dirty="0" err="1">
                          <a:solidFill>
                            <a:schemeClr val="bg1"/>
                          </a:solidFill>
                          <a:effectLst/>
                          <a:latin typeface="Times New Roman" panose="02020603050405020304" charset="0"/>
                          <a:ea typeface="宋体" panose="02010600030101010101" pitchFamily="2" charset="-122"/>
                        </a:rPr>
                        <a:t>分類</a:t>
                      </a:r>
                      <a:endParaRPr lang="en-US" sz="1100" b="1" spc="-1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5010" algn="l" eaLnBrk="0">
                        <a:lnSpc>
                          <a:spcPct val="91000"/>
                        </a:lnSpc>
                        <a:spcBef>
                          <a:spcPts val="515"/>
                        </a:spcBef>
                        <a:spcAft>
                          <a:spcPts val="0"/>
                        </a:spcAft>
                      </a:pPr>
                      <a:r>
                        <a:rPr lang="en-US" sz="1100" b="1" i="0" spc="-10" baseline="0" dirty="0" err="1">
                          <a:solidFill>
                            <a:sysClr val="windowText" lastClr="000000"/>
                          </a:solidFill>
                          <a:effectLst/>
                          <a:latin typeface="Times New Roman" panose="02020603050405020304" charset="0"/>
                          <a:ea typeface="宋体" panose="02010600030101010101" pitchFamily="2" charset="-122"/>
                        </a:rPr>
                        <a:t>第二種</a:t>
                      </a:r>
                      <a:endParaRPr lang="en-US" sz="1100" b="1" i="0"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r>
              <a:tr h="248718">
                <a:tc>
                  <a:txBody>
                    <a:bodyPr/>
                    <a:p>
                      <a:pPr marL="79375" algn="l" eaLnBrk="0">
                        <a:lnSpc>
                          <a:spcPct val="92000"/>
                        </a:lnSpc>
                        <a:spcBef>
                          <a:spcPts val="520"/>
                        </a:spcBef>
                        <a:spcAft>
                          <a:spcPts val="0"/>
                        </a:spcAft>
                      </a:pPr>
                      <a:r>
                        <a:rPr lang="en-US" sz="1100" b="1" spc="-10" dirty="0" err="1">
                          <a:solidFill>
                            <a:srgbClr val="F9F5F1"/>
                          </a:solidFill>
                          <a:effectLst/>
                          <a:latin typeface="Times New Roman" panose="02020603050405020304" charset="0"/>
                          <a:ea typeface="宋体" panose="02010600030101010101" pitchFamily="2" charset="-122"/>
                        </a:rPr>
                        <a:t>計画番号</a:t>
                      </a:r>
                      <a:endParaRPr lang="en-US" sz="1100" b="1" spc="-10"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2935" algn="l" eaLnBrk="0">
                        <a:lnSpc>
                          <a:spcPct val="76000"/>
                        </a:lnSpc>
                        <a:spcBef>
                          <a:spcPts val="755"/>
                        </a:spcBef>
                        <a:spcAft>
                          <a:spcPts val="0"/>
                        </a:spcAft>
                      </a:pPr>
                      <a:r>
                        <a:rPr lang="en-US" sz="1400" b="1" spc="-5" baseline="0" dirty="0">
                          <a:solidFill>
                            <a:sysClr val="windowText" lastClr="000000"/>
                          </a:solidFill>
                          <a:effectLst/>
                          <a:latin typeface="Times New Roman" panose="02020603050405020304" charset="0"/>
                          <a:ea typeface="宋体" panose="02010600030101010101" pitchFamily="2" charset="-122"/>
                        </a:rPr>
                        <a:t>PC5230081</a:t>
                      </a:r>
                      <a:endParaRPr lang="en-US" sz="1400" b="1"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78740" algn="l" eaLnBrk="0">
                        <a:lnSpc>
                          <a:spcPct val="92000"/>
                        </a:lnSpc>
                        <a:spcBef>
                          <a:spcPts val="520"/>
                        </a:spcBef>
                        <a:spcAft>
                          <a:spcPts val="0"/>
                        </a:spcAft>
                      </a:pPr>
                      <a:r>
                        <a:rPr lang="en-US" sz="1100" b="1" spc="-10" baseline="0" dirty="0" err="1">
                          <a:solidFill>
                            <a:schemeClr val="bg1"/>
                          </a:solidFill>
                          <a:effectLst/>
                          <a:latin typeface="Times New Roman" panose="02020603050405020304" charset="0"/>
                          <a:ea typeface="宋体" panose="02010600030101010101" pitchFamily="2" charset="-122"/>
                        </a:rPr>
                        <a:t>計画番号</a:t>
                      </a:r>
                      <a:endParaRPr lang="en-US" sz="1100" b="1" spc="-10"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8510" algn="l" eaLnBrk="0">
                        <a:lnSpc>
                          <a:spcPct val="91000"/>
                        </a:lnSpc>
                        <a:spcBef>
                          <a:spcPts val="520"/>
                        </a:spcBef>
                        <a:spcAft>
                          <a:spcPts val="0"/>
                        </a:spcAft>
                      </a:pPr>
                      <a:r>
                        <a:rPr lang="en-US" altLang="zh-CN" sz="1400" b="1" baseline="0" dirty="0">
                          <a:solidFill>
                            <a:srgbClr val="000000"/>
                          </a:solidFill>
                          <a:effectLst/>
                          <a:latin typeface="Times New Roman" panose="02020603050405020304" charset="0"/>
                          <a:ea typeface="宋体" panose="02010600030101010101" pitchFamily="2" charset="-122"/>
                          <a:cs typeface="宋体" panose="02010600030101010101" pitchFamily="2" charset="-122"/>
                        </a:rPr>
                        <a:t>PB5240037</a:t>
                      </a:r>
                      <a:endParaRPr lang="en-US" altLang="zh-CN" sz="1400" b="1" baseline="0" dirty="0">
                        <a:solidFill>
                          <a:srgbClr val="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198120">
                <a:tc gridSpan="2">
                  <a:txBody>
                    <a:bodyPr/>
                    <a:p>
                      <a:pPr marL="1406525" algn="l" eaLnBrk="0">
                        <a:lnSpc>
                          <a:spcPct val="91000"/>
                        </a:lnSpc>
                        <a:spcBef>
                          <a:spcPts val="520"/>
                        </a:spcBef>
                        <a:spcAft>
                          <a:spcPts val="0"/>
                        </a:spcAft>
                      </a:pPr>
                      <a:r>
                        <a:rPr lang="ja-JP" sz="1100" b="1" spc="10" baseline="0" dirty="0">
                          <a:solidFill>
                            <a:srgbClr val="F9F5F1"/>
                          </a:solidFill>
                          <a:effectLst/>
                          <a:latin typeface="Times New Roman" panose="02020603050405020304" charset="0"/>
                          <a:ea typeface="宋体" panose="02010600030101010101" pitchFamily="2" charset="-122"/>
                        </a:rPr>
                        <a:t>悪性腫癟に対する自家</a:t>
                      </a:r>
                      <a:r>
                        <a:rPr lang="en-US" sz="1100" b="1" baseline="0" dirty="0">
                          <a:solidFill>
                            <a:srgbClr val="F9F5F1"/>
                          </a:solidFill>
                          <a:effectLst/>
                          <a:latin typeface="Times New Roman" panose="02020603050405020304" charset="0"/>
                          <a:ea typeface="宋体" panose="02010600030101010101" pitchFamily="2" charset="-122"/>
                        </a:rPr>
                        <a:t>NK</a:t>
                      </a:r>
                      <a:r>
                        <a:rPr lang="ja-JP" sz="1100" b="1" spc="10" baseline="0" dirty="0">
                          <a:solidFill>
                            <a:srgbClr val="F9F5F1"/>
                          </a:solidFill>
                          <a:effectLst/>
                          <a:latin typeface="Times New Roman" panose="02020603050405020304" charset="0"/>
                          <a:ea typeface="宋体" panose="02010600030101010101" pitchFamily="2" charset="-122"/>
                        </a:rPr>
                        <a:t>細胞療法</a:t>
                      </a:r>
                      <a:r>
                        <a:rPr lang="en-US" sz="1100" b="1" spc="10" baseline="0" dirty="0">
                          <a:solidFill>
                            <a:srgbClr val="F9F5F1"/>
                          </a:solidFill>
                          <a:effectLst/>
                          <a:latin typeface="Times New Roman" panose="02020603050405020304" charset="0"/>
                          <a:ea typeface="宋体" panose="02010600030101010101" pitchFamily="2" charset="-122"/>
                        </a:rPr>
                        <a:t>(</a:t>
                      </a:r>
                      <a:r>
                        <a:rPr lang="ja-JP" sz="1100" b="1" spc="10" baseline="0" dirty="0">
                          <a:solidFill>
                            <a:srgbClr val="F9F5F1"/>
                          </a:solidFill>
                          <a:effectLst/>
                          <a:latin typeface="Times New Roman" panose="02020603050405020304" charset="0"/>
                          <a:ea typeface="宋体" panose="02010600030101010101" pitchFamily="2" charset="-122"/>
                        </a:rPr>
                        <a:t>治療</a:t>
                      </a:r>
                      <a:r>
                        <a:rPr lang="en-US" sz="1100" b="1" spc="10" baseline="0" dirty="0">
                          <a:solidFill>
                            <a:srgbClr val="F9F5F1"/>
                          </a:solidFill>
                          <a:effectLst/>
                          <a:latin typeface="Times New Roman" panose="02020603050405020304" charset="0"/>
                          <a:ea typeface="宋体" panose="02010600030101010101" pitchFamily="2" charset="-122"/>
                        </a:rPr>
                        <a:t>)</a:t>
                      </a:r>
                      <a:endParaRPr lang="zh-CN" sz="1100" b="1" baseline="0" dirty="0">
                        <a:solidFill>
                          <a:srgbClr val="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c gridSpan="2">
                  <a:txBody>
                    <a:bodyPr/>
                    <a:p>
                      <a:pPr indent="1005840" algn="l" eaLnBrk="0">
                        <a:lnSpc>
                          <a:spcPct val="91000"/>
                        </a:lnSpc>
                        <a:spcBef>
                          <a:spcPts val="525"/>
                        </a:spcBef>
                      </a:pPr>
                      <a:r>
                        <a:rPr lang="ja-JP" sz="1100" b="1" i="0" spc="20" baseline="0" dirty="0">
                          <a:solidFill>
                            <a:schemeClr val="bg1"/>
                          </a:solidFill>
                          <a:effectLst/>
                          <a:latin typeface="Times New Roman" panose="02020603050405020304" charset="0"/>
                          <a:ea typeface="宋体" panose="02010600030101010101" pitchFamily="2" charset="-122"/>
                        </a:rPr>
                        <a:t>自己脂肪由来幹細胞を用いた</a:t>
                      </a:r>
                      <a:r>
                        <a:rPr lang="ja-JP" sz="1100" b="1" i="0" spc="25" baseline="0" dirty="0">
                          <a:solidFill>
                            <a:schemeClr val="bg1"/>
                          </a:solidFill>
                          <a:effectLst/>
                          <a:latin typeface="Times New Roman" panose="02020603050405020304" charset="0"/>
                          <a:ea typeface="宋体" panose="02010600030101010101" pitchFamily="2" charset="-122"/>
                        </a:rPr>
                        <a:t>慢性疼痛</a:t>
                      </a:r>
                      <a:r>
                        <a:rPr lang="ja-JP" sz="1100" b="1" i="0" spc="20" baseline="0">
                          <a:solidFill>
                            <a:schemeClr val="bg1"/>
                          </a:solidFill>
                          <a:effectLst/>
                          <a:latin typeface="Times New Roman" panose="02020603050405020304" charset="0"/>
                          <a:ea typeface="宋体" panose="02010600030101010101" pitchFamily="2" charset="-122"/>
                        </a:rPr>
                        <a:t>の治療</a:t>
                      </a:r>
                      <a:endParaRPr lang="zh-CN" sz="1100" b="1" i="0" baseline="0" dirty="0">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r>
              <a:tr h="198755">
                <a:tc>
                  <a:txBody>
                    <a:bodyPr/>
                    <a:p>
                      <a:pPr marL="200025" algn="l" eaLnBrk="0">
                        <a:lnSpc>
                          <a:spcPct val="91000"/>
                        </a:lnSpc>
                        <a:spcBef>
                          <a:spcPts val="475"/>
                        </a:spcBef>
                        <a:spcAft>
                          <a:spcPts val="0"/>
                        </a:spcAft>
                      </a:pPr>
                      <a:r>
                        <a:rPr lang="en-US" sz="1100" b="1" spc="35">
                          <a:solidFill>
                            <a:srgbClr val="F9F5F1"/>
                          </a:solidFill>
                          <a:effectLst/>
                          <a:latin typeface="Times New Roman" panose="02020603050405020304" charset="0"/>
                          <a:ea typeface="宋体" panose="02010600030101010101" pitchFamily="2" charset="-122"/>
                        </a:rPr>
                        <a:t>種别</a:t>
                      </a:r>
                      <a:endParaRPr lang="en-US" sz="1100" b="1" spc="35">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5335" algn="l" eaLnBrk="0">
                        <a:lnSpc>
                          <a:spcPct val="91000"/>
                        </a:lnSpc>
                        <a:spcBef>
                          <a:spcPts val="475"/>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99390" algn="l" eaLnBrk="0">
                        <a:lnSpc>
                          <a:spcPct val="91000"/>
                        </a:lnSpc>
                        <a:spcBef>
                          <a:spcPts val="475"/>
                        </a:spcBef>
                        <a:spcAft>
                          <a:spcPts val="0"/>
                        </a:spcAft>
                      </a:pPr>
                      <a:r>
                        <a:rPr lang="en-US" sz="1100" b="1" spc="35" baseline="0" dirty="0" err="1">
                          <a:solidFill>
                            <a:schemeClr val="bg1"/>
                          </a:solidFill>
                          <a:effectLst/>
                          <a:latin typeface="Times New Roman" panose="02020603050405020304" charset="0"/>
                          <a:ea typeface="宋体" panose="02010600030101010101" pitchFamily="2" charset="-122"/>
                        </a:rPr>
                        <a:t>種別</a:t>
                      </a:r>
                      <a:endParaRPr lang="en-US" sz="1100" b="1" spc="3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8510" algn="l" eaLnBrk="0">
                        <a:lnSpc>
                          <a:spcPct val="91000"/>
                        </a:lnSpc>
                        <a:spcBef>
                          <a:spcPts val="475"/>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202027">
                <a:tc>
                  <a:txBody>
                    <a:bodyPr/>
                    <a:p>
                      <a:pPr marL="200025" algn="l" eaLnBrk="0">
                        <a:lnSpc>
                          <a:spcPct val="91000"/>
                        </a:lnSpc>
                        <a:spcBef>
                          <a:spcPts val="525"/>
                        </a:spcBef>
                        <a:spcAft>
                          <a:spcPts val="0"/>
                        </a:spcAft>
                      </a:pPr>
                      <a:r>
                        <a:rPr lang="en-US" sz="1100" b="1" spc="-15">
                          <a:solidFill>
                            <a:srgbClr val="F9F5F1"/>
                          </a:solidFill>
                          <a:effectLst/>
                          <a:latin typeface="Times New Roman" panose="02020603050405020304" charset="0"/>
                          <a:ea typeface="宋体" panose="02010600030101010101" pitchFamily="2" charset="-122"/>
                        </a:rPr>
                        <a:t>分類</a:t>
                      </a:r>
                      <a:endParaRPr lang="en-US" sz="1100" b="1" spc="-15">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8185" algn="l" eaLnBrk="0">
                        <a:lnSpc>
                          <a:spcPct val="91000"/>
                        </a:lnSpc>
                        <a:spcBef>
                          <a:spcPts val="525"/>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第三種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c>
                  <a:txBody>
                    <a:bodyPr/>
                    <a:p>
                      <a:pPr marL="199390" algn="l" eaLnBrk="0">
                        <a:lnSpc>
                          <a:spcPct val="91000"/>
                        </a:lnSpc>
                        <a:spcBef>
                          <a:spcPts val="525"/>
                        </a:spcBef>
                        <a:spcAft>
                          <a:spcPts val="0"/>
                        </a:spcAft>
                      </a:pPr>
                      <a:r>
                        <a:rPr lang="en-US" sz="1100" b="1" spc="-15" baseline="0" dirty="0" err="1">
                          <a:solidFill>
                            <a:schemeClr val="bg1"/>
                          </a:solidFill>
                          <a:effectLst/>
                          <a:latin typeface="Times New Roman" panose="02020603050405020304" charset="0"/>
                          <a:ea typeface="宋体" panose="02010600030101010101" pitchFamily="2" charset="-122"/>
                        </a:rPr>
                        <a:t>分類</a:t>
                      </a:r>
                      <a:endParaRPr lang="en-US" sz="1100" b="1" spc="-1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5010" algn="l" eaLnBrk="0">
                        <a:lnSpc>
                          <a:spcPct val="91000"/>
                        </a:lnSpc>
                        <a:spcBef>
                          <a:spcPts val="525"/>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第二種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r>
              <a:tr h="247404">
                <a:tc>
                  <a:txBody>
                    <a:bodyPr/>
                    <a:p>
                      <a:pPr marL="79375" algn="l" eaLnBrk="0">
                        <a:lnSpc>
                          <a:spcPct val="92000"/>
                        </a:lnSpc>
                        <a:spcBef>
                          <a:spcPts val="530"/>
                        </a:spcBef>
                        <a:spcAft>
                          <a:spcPts val="0"/>
                        </a:spcAft>
                      </a:pPr>
                      <a:r>
                        <a:rPr lang="en-US" sz="1100" b="1" spc="-10">
                          <a:solidFill>
                            <a:srgbClr val="F9F5F1"/>
                          </a:solidFill>
                          <a:effectLst/>
                          <a:latin typeface="Times New Roman" panose="02020603050405020304" charset="0"/>
                          <a:ea typeface="宋体" panose="02010600030101010101" pitchFamily="2" charset="-122"/>
                        </a:rPr>
                        <a:t>計画番号</a:t>
                      </a:r>
                      <a:endParaRPr lang="en-US" sz="1100" b="1" spc="-10">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2935" algn="l" eaLnBrk="0">
                        <a:lnSpc>
                          <a:spcPct val="76000"/>
                        </a:lnSpc>
                        <a:spcBef>
                          <a:spcPts val="770"/>
                        </a:spcBef>
                        <a:spcAft>
                          <a:spcPts val="0"/>
                        </a:spcAft>
                      </a:pPr>
                      <a:r>
                        <a:rPr lang="en-US" sz="1400" b="1" i="0" spc="-5" baseline="0" dirty="0">
                          <a:solidFill>
                            <a:sysClr val="windowText" lastClr="000000"/>
                          </a:solidFill>
                          <a:effectLst/>
                          <a:latin typeface="Times New Roman" panose="02020603050405020304" charset="0"/>
                          <a:ea typeface="宋体" panose="02010600030101010101" pitchFamily="2" charset="-122"/>
                        </a:rPr>
                        <a:t>PC5200092</a:t>
                      </a:r>
                      <a:endParaRPr lang="en-US" sz="1400" b="1" i="0"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42875" algn="l" eaLnBrk="0">
                        <a:lnSpc>
                          <a:spcPct val="92000"/>
                        </a:lnSpc>
                        <a:spcBef>
                          <a:spcPts val="530"/>
                        </a:spcBef>
                        <a:spcAft>
                          <a:spcPts val="0"/>
                        </a:spcAft>
                      </a:pPr>
                      <a:r>
                        <a:rPr lang="en-US" sz="1100" b="1" spc="-10" baseline="0" dirty="0" err="1">
                          <a:solidFill>
                            <a:schemeClr val="bg1"/>
                          </a:solidFill>
                          <a:effectLst/>
                          <a:latin typeface="Times New Roman" panose="02020603050405020304" charset="0"/>
                          <a:ea typeface="宋体" panose="02010600030101010101" pitchFamily="2" charset="-122"/>
                        </a:rPr>
                        <a:t>計画番</a:t>
                      </a:r>
                      <a:r>
                        <a:rPr lang="ja-JP" altLang="en-US" sz="1100" b="1" spc="-10" baseline="0" dirty="0">
                          <a:solidFill>
                            <a:schemeClr val="bg1"/>
                          </a:solidFill>
                          <a:effectLst/>
                          <a:latin typeface="Times New Roman" panose="02020603050405020304" charset="0"/>
                          <a:ea typeface="宋体" panose="02010600030101010101" pitchFamily="2" charset="-122"/>
                        </a:rPr>
                        <a:t>号</a:t>
                      </a:r>
                      <a:endParaRPr lang="zh-CN" sz="1100" b="1" baseline="0" dirty="0">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8510" algn="l" eaLnBrk="0">
                        <a:lnSpc>
                          <a:spcPct val="91000"/>
                        </a:lnSpc>
                        <a:spcBef>
                          <a:spcPts val="515"/>
                        </a:spcBef>
                        <a:spcAft>
                          <a:spcPts val="0"/>
                        </a:spcAft>
                      </a:pPr>
                      <a:r>
                        <a:rPr lang="en-US" altLang="zh-CN" sz="1400" b="1" spc="30"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rPr>
                        <a:t>PB5240032</a:t>
                      </a:r>
                      <a:endParaRPr lang="en-US" altLang="zh-CN" sz="1400" b="1" spc="30"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239203">
                <a:tc gridSpan="2">
                  <a:txBody>
                    <a:bodyPr/>
                    <a:p>
                      <a:pPr marL="1406525" algn="l" eaLnBrk="0">
                        <a:lnSpc>
                          <a:spcPct val="91000"/>
                        </a:lnSpc>
                        <a:spcBef>
                          <a:spcPts val="530"/>
                        </a:spcBef>
                        <a:spcAft>
                          <a:spcPts val="0"/>
                        </a:spcAft>
                      </a:pPr>
                      <a:r>
                        <a:rPr lang="ja-JP" sz="1100" b="1" spc="10" baseline="0" dirty="0">
                          <a:solidFill>
                            <a:srgbClr val="F9F5F1"/>
                          </a:solidFill>
                          <a:effectLst/>
                          <a:latin typeface="Times New Roman" panose="02020603050405020304" charset="0"/>
                          <a:ea typeface="宋体" panose="02010600030101010101" pitchFamily="2" charset="-122"/>
                        </a:rPr>
                        <a:t>悪性腫瘍に対する自家</a:t>
                      </a:r>
                      <a:r>
                        <a:rPr lang="en-US" sz="1100" b="1" baseline="0" dirty="0">
                          <a:solidFill>
                            <a:srgbClr val="F9F5F1"/>
                          </a:solidFill>
                          <a:effectLst/>
                          <a:latin typeface="Times New Roman" panose="02020603050405020304" charset="0"/>
                          <a:ea typeface="宋体" panose="02010600030101010101" pitchFamily="2" charset="-122"/>
                        </a:rPr>
                        <a:t>NK</a:t>
                      </a:r>
                      <a:r>
                        <a:rPr lang="ja-JP" sz="1100" b="1" spc="10" baseline="0" dirty="0">
                          <a:solidFill>
                            <a:srgbClr val="F9F5F1"/>
                          </a:solidFill>
                          <a:effectLst/>
                          <a:latin typeface="Times New Roman" panose="02020603050405020304" charset="0"/>
                          <a:ea typeface="宋体" panose="02010600030101010101" pitchFamily="2" charset="-122"/>
                        </a:rPr>
                        <a:t>細胞療法</a:t>
                      </a:r>
                      <a:r>
                        <a:rPr lang="en-US" sz="1100" b="1" spc="10" baseline="0" dirty="0">
                          <a:solidFill>
                            <a:srgbClr val="F9F5F1"/>
                          </a:solidFill>
                          <a:effectLst/>
                          <a:latin typeface="Times New Roman" panose="02020603050405020304" charset="0"/>
                          <a:ea typeface="宋体" panose="02010600030101010101" pitchFamily="2" charset="-122"/>
                        </a:rPr>
                        <a:t>(</a:t>
                      </a:r>
                      <a:r>
                        <a:rPr lang="ja-JP" sz="1100" b="1" spc="10" baseline="0" dirty="0">
                          <a:solidFill>
                            <a:srgbClr val="F9F5F1"/>
                          </a:solidFill>
                          <a:effectLst/>
                          <a:latin typeface="Times New Roman" panose="02020603050405020304" charset="0"/>
                          <a:ea typeface="宋体" panose="02010600030101010101" pitchFamily="2" charset="-122"/>
                        </a:rPr>
                        <a:t>予防</a:t>
                      </a:r>
                      <a:r>
                        <a:rPr lang="en-US" sz="1100" b="1" spc="10" baseline="0" dirty="0">
                          <a:solidFill>
                            <a:srgbClr val="F9F5F1"/>
                          </a:solidFill>
                          <a:effectLst/>
                          <a:latin typeface="Times New Roman" panose="02020603050405020304" charset="0"/>
                          <a:ea typeface="宋体" panose="02010600030101010101" pitchFamily="2" charset="-122"/>
                        </a:rPr>
                        <a:t>)</a:t>
                      </a:r>
                      <a:endParaRPr lang="zh-CN" sz="1100" b="1" baseline="0" dirty="0">
                        <a:solidFill>
                          <a:srgbClr val="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c gridSpan="2">
                  <a:txBody>
                    <a:bodyPr/>
                    <a:p>
                      <a:pPr algn="l" eaLnBrk="0"/>
                      <a:r>
                        <a:rPr lang="en-US" sz="1100" baseline="0" dirty="0">
                          <a:solidFill>
                            <a:sysClr val="windowText" lastClr="000000"/>
                          </a:solidFill>
                          <a:effectLst/>
                          <a:latin typeface="Times New Roman" panose="02020603050405020304" charset="0"/>
                          <a:ea typeface="宋体" panose="02010600030101010101" pitchFamily="2" charset="-122"/>
                        </a:rPr>
                        <a:t> </a:t>
                      </a:r>
                      <a:endParaRPr lang="en-US" sz="1100" baseline="0" dirty="0">
                        <a:solidFill>
                          <a:sysClr val="windowText" lastClr="000000"/>
                        </a:solidFill>
                        <a:effectLst/>
                        <a:latin typeface="Times New Roman" panose="02020603050405020304" charset="0"/>
                        <a:ea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hMerge="1">
                  <a:tcPr/>
                </a:tc>
              </a:tr>
              <a:tr h="217170">
                <a:tc>
                  <a:txBody>
                    <a:bodyPr/>
                    <a:p>
                      <a:pPr marL="200025" algn="l" eaLnBrk="0">
                        <a:lnSpc>
                          <a:spcPct val="91000"/>
                        </a:lnSpc>
                        <a:spcBef>
                          <a:spcPts val="535"/>
                        </a:spcBef>
                        <a:spcAft>
                          <a:spcPts val="0"/>
                        </a:spcAft>
                      </a:pPr>
                      <a:r>
                        <a:rPr lang="en-US" sz="1100" b="1" spc="35" dirty="0" err="1">
                          <a:solidFill>
                            <a:srgbClr val="F9F5F1"/>
                          </a:solidFill>
                          <a:effectLst/>
                          <a:latin typeface="Times New Roman" panose="02020603050405020304" charset="0"/>
                          <a:ea typeface="宋体" panose="02010600030101010101" pitchFamily="2" charset="-122"/>
                        </a:rPr>
                        <a:t>種別</a:t>
                      </a:r>
                      <a:endParaRPr lang="en-US" sz="1100" b="1" spc="35" dirty="0" err="1">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2045335" algn="l" eaLnBrk="0">
                        <a:lnSpc>
                          <a:spcPct val="91000"/>
                        </a:lnSpc>
                        <a:spcBef>
                          <a:spcPts val="535"/>
                        </a:spcBef>
                        <a:spcAft>
                          <a:spcPts val="0"/>
                        </a:spcAft>
                      </a:pPr>
                      <a:r>
                        <a:rPr lang="en-US" sz="1100" b="1" spc="20" baseline="0" dirty="0" err="1">
                          <a:solidFill>
                            <a:sysClr val="windowText" lastClr="000000"/>
                          </a:solidFill>
                          <a:effectLst/>
                          <a:latin typeface="Times New Roman" panose="02020603050405020304" charset="0"/>
                          <a:ea typeface="宋体" panose="02010600030101010101" pitchFamily="2" charset="-122"/>
                        </a:rPr>
                        <a:t>治療</a:t>
                      </a:r>
                      <a:endParaRPr lang="en-US" sz="1100" b="1" spc="2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99390" algn="l" eaLnBrk="0">
                        <a:lnSpc>
                          <a:spcPct val="91000"/>
                        </a:lnSpc>
                        <a:spcBef>
                          <a:spcPts val="535"/>
                        </a:spcBef>
                        <a:spcAft>
                          <a:spcPts val="0"/>
                        </a:spcAft>
                      </a:pPr>
                      <a:r>
                        <a:rPr lang="en-US" sz="1100" b="1" spc="35" baseline="0" dirty="0" err="1">
                          <a:solidFill>
                            <a:schemeClr val="bg1"/>
                          </a:solidFill>
                          <a:effectLst/>
                          <a:latin typeface="Times New Roman" panose="02020603050405020304" charset="0"/>
                          <a:ea typeface="宋体" panose="02010600030101010101" pitchFamily="2" charset="-122"/>
                        </a:rPr>
                        <a:t>種別</a:t>
                      </a:r>
                      <a:endParaRPr lang="en-US" sz="1100" b="1" spc="3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algn="l" eaLnBrk="0"/>
                      <a:r>
                        <a:rPr lang="en-US" sz="1100" baseline="0" dirty="0">
                          <a:solidFill>
                            <a:sysClr val="windowText" lastClr="000000"/>
                          </a:solidFill>
                          <a:effectLst/>
                          <a:latin typeface="Times New Roman" panose="02020603050405020304" charset="0"/>
                          <a:ea typeface="宋体" panose="02010600030101010101" pitchFamily="2" charset="-122"/>
                        </a:rPr>
                        <a:t> </a:t>
                      </a:r>
                      <a:endParaRPr lang="en-US" sz="1100" baseline="0" dirty="0">
                        <a:solidFill>
                          <a:sysClr val="windowText" lastClr="000000"/>
                        </a:solidFill>
                        <a:effectLst/>
                        <a:latin typeface="Times New Roman" panose="02020603050405020304" charset="0"/>
                        <a:ea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r h="217805">
                <a:tc>
                  <a:txBody>
                    <a:bodyPr/>
                    <a:p>
                      <a:pPr marL="200025" algn="l" eaLnBrk="0">
                        <a:lnSpc>
                          <a:spcPct val="91000"/>
                        </a:lnSpc>
                        <a:spcBef>
                          <a:spcPts val="535"/>
                        </a:spcBef>
                        <a:spcAft>
                          <a:spcPts val="0"/>
                        </a:spcAft>
                      </a:pPr>
                      <a:r>
                        <a:rPr lang="en-US" sz="1100" b="1" spc="-15">
                          <a:solidFill>
                            <a:srgbClr val="F9F5F1"/>
                          </a:solidFill>
                          <a:effectLst/>
                          <a:latin typeface="Times New Roman" panose="02020603050405020304" charset="0"/>
                          <a:ea typeface="宋体" panose="02010600030101010101" pitchFamily="2" charset="-122"/>
                        </a:rPr>
                        <a:t>分類</a:t>
                      </a:r>
                      <a:endParaRPr lang="en-US" sz="1100" b="1" spc="-15">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988185" algn="l" eaLnBrk="0">
                        <a:lnSpc>
                          <a:spcPct val="91000"/>
                        </a:lnSpc>
                        <a:spcBef>
                          <a:spcPts val="530"/>
                        </a:spcBef>
                        <a:spcAft>
                          <a:spcPts val="0"/>
                        </a:spcAft>
                      </a:pPr>
                      <a:r>
                        <a:rPr lang="en-US" sz="1100" b="1" spc="-10" baseline="0" dirty="0" err="1">
                          <a:solidFill>
                            <a:sysClr val="windowText" lastClr="000000"/>
                          </a:solidFill>
                          <a:effectLst/>
                          <a:latin typeface="Times New Roman" panose="02020603050405020304" charset="0"/>
                          <a:ea typeface="宋体" panose="02010600030101010101" pitchFamily="2" charset="-122"/>
                        </a:rPr>
                        <a:t>第三種</a:t>
                      </a:r>
                      <a:endParaRPr lang="en-US" sz="1100" b="1" spc="-10" baseline="0" dirty="0" err="1">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c>
                  <a:txBody>
                    <a:bodyPr/>
                    <a:p>
                      <a:pPr marL="199390" algn="l" eaLnBrk="0">
                        <a:lnSpc>
                          <a:spcPct val="91000"/>
                        </a:lnSpc>
                        <a:spcBef>
                          <a:spcPts val="535"/>
                        </a:spcBef>
                        <a:spcAft>
                          <a:spcPts val="0"/>
                        </a:spcAft>
                      </a:pPr>
                      <a:r>
                        <a:rPr lang="en-US" sz="1100" b="1" spc="-15" baseline="0" dirty="0" err="1">
                          <a:solidFill>
                            <a:schemeClr val="bg1"/>
                          </a:solidFill>
                          <a:effectLst/>
                          <a:latin typeface="Times New Roman" panose="02020603050405020304" charset="0"/>
                          <a:ea typeface="宋体" panose="02010600030101010101" pitchFamily="2" charset="-122"/>
                        </a:rPr>
                        <a:t>分類</a:t>
                      </a:r>
                      <a:endParaRPr lang="en-US" sz="1100" b="1" spc="-15" baseline="0" dirty="0" err="1">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algn="l" eaLnBrk="0"/>
                      <a:r>
                        <a:rPr lang="en-US" sz="1100" baseline="0" dirty="0">
                          <a:solidFill>
                            <a:sysClr val="windowText" lastClr="000000"/>
                          </a:solidFill>
                          <a:effectLst/>
                          <a:latin typeface="Times New Roman" panose="02020603050405020304" charset="0"/>
                          <a:ea typeface="宋体" panose="02010600030101010101" pitchFamily="2" charset="-122"/>
                        </a:rPr>
                        <a:t> </a:t>
                      </a:r>
                      <a:endParaRPr lang="en-US" sz="1100" baseline="0" dirty="0">
                        <a:solidFill>
                          <a:sysClr val="windowText" lastClr="000000"/>
                        </a:solidFill>
                        <a:effectLst/>
                        <a:latin typeface="Times New Roman" panose="02020603050405020304" charset="0"/>
                        <a:ea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20000"/>
                      </a:srgbClr>
                    </a:solidFill>
                  </a:tcPr>
                </a:tc>
              </a:tr>
              <a:tr h="256675">
                <a:tc>
                  <a:txBody>
                    <a:bodyPr/>
                    <a:p>
                      <a:pPr marL="79375" algn="l" eaLnBrk="0">
                        <a:lnSpc>
                          <a:spcPct val="92000"/>
                        </a:lnSpc>
                        <a:spcBef>
                          <a:spcPts val="540"/>
                        </a:spcBef>
                        <a:spcAft>
                          <a:spcPts val="0"/>
                        </a:spcAft>
                      </a:pPr>
                      <a:r>
                        <a:rPr lang="en-US" sz="1100" b="1" spc="-10">
                          <a:solidFill>
                            <a:srgbClr val="F9F5F1"/>
                          </a:solidFill>
                          <a:effectLst/>
                          <a:latin typeface="Times New Roman" panose="02020603050405020304" charset="0"/>
                          <a:ea typeface="宋体" panose="02010600030101010101" pitchFamily="2" charset="-122"/>
                        </a:rPr>
                        <a:t>計画番号</a:t>
                      </a:r>
                      <a:endParaRPr lang="en-US" sz="1100" b="1" spc="-10">
                        <a:solidFill>
                          <a:srgbClr val="F9F5F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marL="1892935" algn="l" eaLnBrk="0">
                        <a:lnSpc>
                          <a:spcPct val="76000"/>
                        </a:lnSpc>
                        <a:spcBef>
                          <a:spcPts val="780"/>
                        </a:spcBef>
                        <a:spcAft>
                          <a:spcPts val="0"/>
                        </a:spcAft>
                      </a:pPr>
                      <a:r>
                        <a:rPr lang="en-US" sz="1400" b="1" i="0" spc="-5" baseline="0" dirty="0">
                          <a:solidFill>
                            <a:sysClr val="windowText" lastClr="000000"/>
                          </a:solidFill>
                          <a:effectLst/>
                          <a:latin typeface="Times New Roman" panose="02020603050405020304" charset="0"/>
                          <a:ea typeface="宋体" panose="02010600030101010101" pitchFamily="2" charset="-122"/>
                        </a:rPr>
                        <a:t>PC5240008</a:t>
                      </a:r>
                      <a:endParaRPr lang="en-US" sz="1400" b="1" i="0" spc="-5" baseline="0" dirty="0">
                        <a:solidFill>
                          <a:sysClr val="windowText" lastClr="000000"/>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c>
                  <a:txBody>
                    <a:bodyPr/>
                    <a:p>
                      <a:pPr marL="142875" algn="l" eaLnBrk="0">
                        <a:lnSpc>
                          <a:spcPct val="92000"/>
                        </a:lnSpc>
                        <a:spcBef>
                          <a:spcPts val="540"/>
                        </a:spcBef>
                        <a:spcAft>
                          <a:spcPts val="0"/>
                        </a:spcAft>
                      </a:pPr>
                      <a:r>
                        <a:rPr lang="en-US" sz="1100" b="1" spc="-10" baseline="0" dirty="0" err="1">
                          <a:solidFill>
                            <a:schemeClr val="bg1"/>
                          </a:solidFill>
                          <a:effectLst/>
                          <a:latin typeface="Times New Roman" panose="02020603050405020304" charset="0"/>
                          <a:ea typeface="宋体" panose="02010600030101010101" pitchFamily="2" charset="-122"/>
                        </a:rPr>
                        <a:t>計画番</a:t>
                      </a:r>
                      <a:r>
                        <a:rPr lang="ja-JP" altLang="en-US" sz="1100" b="1" spc="-10" baseline="0" dirty="0">
                          <a:solidFill>
                            <a:schemeClr val="bg1"/>
                          </a:solidFill>
                          <a:effectLst/>
                          <a:latin typeface="Times New Roman" panose="02020603050405020304" charset="0"/>
                          <a:ea typeface="宋体" panose="02010600030101010101" pitchFamily="2" charset="-122"/>
                        </a:rPr>
                        <a:t>号</a:t>
                      </a:r>
                      <a:endParaRPr lang="zh-CN" sz="1100" b="1" baseline="0" dirty="0">
                        <a:solidFill>
                          <a:schemeClr val="bg1"/>
                        </a:solidFill>
                        <a:effectLst/>
                        <a:latin typeface="Times New Roman" panose="02020603050405020304" charset="0"/>
                        <a:ea typeface="宋体" panose="02010600030101010101" pitchFamily="2" charset="-122"/>
                        <a:cs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solidFill>
                  </a:tcPr>
                </a:tc>
                <a:tc>
                  <a:txBody>
                    <a:bodyPr/>
                    <a:p>
                      <a:pPr algn="l" eaLnBrk="0"/>
                      <a:r>
                        <a:rPr lang="en-US" sz="1100" baseline="0" dirty="0">
                          <a:solidFill>
                            <a:sysClr val="windowText" lastClr="000000"/>
                          </a:solidFill>
                          <a:effectLst/>
                          <a:latin typeface="Times New Roman" panose="02020603050405020304" charset="0"/>
                          <a:ea typeface="宋体" panose="02010600030101010101" pitchFamily="2" charset="-122"/>
                        </a:rPr>
                        <a:t> </a:t>
                      </a:r>
                      <a:endParaRPr lang="en-US" sz="1100" baseline="0" dirty="0">
                        <a:solidFill>
                          <a:sysClr val="windowText" lastClr="000000"/>
                        </a:solidFill>
                        <a:effectLst/>
                        <a:latin typeface="Times New Roman" panose="02020603050405020304" charset="0"/>
                        <a:ea typeface="宋体" panose="02010600030101010101" pitchFamily="2" charset="-122"/>
                      </a:endParaRPr>
                    </a:p>
                  </a:txBody>
                  <a:tcPr marL="0" marR="0" marT="0" marB="0" anchor="ctr">
                    <a:lnL w="12700" cmpd="sng">
                      <a:solidFill>
                        <a:srgbClr val="F9F5F1"/>
                      </a:solidFill>
                    </a:lnL>
                    <a:lnR w="12700" cmpd="sng">
                      <a:solidFill>
                        <a:srgbClr val="F9F5F1"/>
                      </a:solidFill>
                    </a:lnR>
                    <a:lnT w="12700" cmpd="sng">
                      <a:solidFill>
                        <a:srgbClr val="F9F5F1"/>
                      </a:solidFill>
                    </a:lnT>
                    <a:lnB w="12700" cmpd="sng">
                      <a:solidFill>
                        <a:srgbClr val="F9F5F1"/>
                      </a:solidFill>
                    </a:lnB>
                    <a:solidFill>
                      <a:srgbClr val="76442B">
                        <a:tint val="40000"/>
                      </a:srgbClr>
                    </a:solidFill>
                  </a:tcPr>
                </a:tc>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nvSpPr>
        <p:spPr>
          <a:xfrm>
            <a:off x="5699760" y="824230"/>
            <a:ext cx="6218555" cy="711835"/>
          </a:xfrm>
          <a:prstGeom prst="rect">
            <a:avLst/>
          </a:prstGeom>
        </p:spPr>
        <p:txBody>
          <a:bodyPr/>
          <a:lstStyle/>
          <a:p>
            <a:pPr>
              <a:lnSpc>
                <a:spcPct val="90000"/>
              </a:lnSpc>
              <a:spcBef>
                <a:spcPts val="1000"/>
              </a:spcBef>
            </a:pPr>
            <a:r>
              <a:rPr lang="zh-CN" altLang="en-US" sz="4800" b="1" dirty="0">
                <a:solidFill>
                  <a:schemeClr val="bg1"/>
                </a:solidFill>
                <a:latin typeface="Times New Roman" panose="02020603050405020304" charset="0"/>
                <a:ea typeface="宋体" panose="02010600030101010101" pitchFamily="2" charset="-122"/>
                <a:cs typeface="微软雅黑" panose="020B0503020204020204" pitchFamily="34" charset="-122"/>
              </a:rPr>
              <a:t>     细胞培养优势</a:t>
            </a:r>
            <a:endParaRPr lang="zh-CN" altLang="en-US" sz="4800" b="1" dirty="0">
              <a:solidFill>
                <a:schemeClr val="bg1"/>
              </a:solidFill>
              <a:latin typeface="Times New Roman" panose="02020603050405020304" charset="0"/>
              <a:ea typeface="宋体" panose="02010600030101010101" pitchFamily="2" charset="-122"/>
              <a:cs typeface="微软雅黑" panose="020B0503020204020204" pitchFamily="34" charset="-122"/>
            </a:endParaRPr>
          </a:p>
        </p:txBody>
      </p:sp>
      <p:sp>
        <p:nvSpPr>
          <p:cNvPr id="30" name="Shape 153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custDataLst>
              <p:tags r:id="rId1"/>
            </p:custDataLst>
          </p:nvPr>
        </p:nvSpPr>
        <p:spPr>
          <a:xfrm>
            <a:off x="6551930" y="3237230"/>
            <a:ext cx="4711700" cy="383540"/>
          </a:xfrm>
          <a:prstGeom prst="rect">
            <a:avLst/>
          </a:prstGeom>
          <a:ln w="12700">
            <a:miter lim="400000"/>
          </a:ln>
        </p:spPr>
        <p:txBody>
          <a:bodyPr wrap="square" lIns="25397" tIns="25397" rIns="25397" bIns="25397">
            <a:noAutofit/>
          </a:bodyPr>
          <a:lstStyle>
            <a:lvl1pPr algn="l">
              <a:lnSpc>
                <a:spcPct val="100000"/>
              </a:lnSpc>
              <a:defRPr sz="3000">
                <a:solidFill>
                  <a:srgbClr val="686B73"/>
                </a:solidFill>
              </a:defRPr>
            </a:lvl1pPr>
          </a:lstStyle>
          <a:p>
            <a:pPr algn="l"/>
            <a:endParaRPr lang="zh-CN" sz="1800" b="1" dirty="0">
              <a:solidFill>
                <a:srgbClr val="A57D40"/>
              </a:solidFill>
              <a:latin typeface="微软雅黑" panose="020B0503020204020204" pitchFamily="34" charset="-122"/>
              <a:ea typeface="微软雅黑" panose="020B0503020204020204" pitchFamily="34" charset="-122"/>
              <a:sym typeface="+mn-ea"/>
            </a:endParaRPr>
          </a:p>
          <a:p>
            <a:pPr algn="l"/>
            <a:endParaRPr lang="zh-CN" sz="1800" b="1" dirty="0">
              <a:solidFill>
                <a:srgbClr val="A57D40"/>
              </a:solidFill>
              <a:latin typeface="微软雅黑" panose="020B0503020204020204" pitchFamily="34" charset="-122"/>
              <a:ea typeface="微软雅黑" panose="020B0503020204020204" pitchFamily="34" charset="-122"/>
              <a:sym typeface="+mn-ea"/>
            </a:endParaRPr>
          </a:p>
          <a:p>
            <a:pPr algn="l"/>
            <a:endParaRPr lang="zh-CN" sz="1800" b="1" dirty="0">
              <a:solidFill>
                <a:srgbClr val="A57D40"/>
              </a:solidFill>
              <a:latin typeface="微软雅黑" panose="020B0503020204020204" pitchFamily="34" charset="-122"/>
              <a:ea typeface="微软雅黑" panose="020B0503020204020204" pitchFamily="34" charset="-122"/>
              <a:sym typeface="+mn-ea"/>
            </a:endParaRPr>
          </a:p>
        </p:txBody>
      </p:sp>
      <p:sp>
        <p:nvSpPr>
          <p:cNvPr id="37" name="Shape 4700"/>
          <p:cNvSpPr/>
          <p:nvPr/>
        </p:nvSpPr>
        <p:spPr>
          <a:xfrm>
            <a:off x="294005" y="453390"/>
            <a:ext cx="293370" cy="189865"/>
          </a:xfrm>
          <a:custGeom>
            <a:avLst/>
            <a:gdLst/>
            <a:ahLst/>
            <a:cxnLst/>
            <a:rect l="0" t="0" r="0" b="0"/>
            <a:pathLst>
              <a:path w="120000" h="120000" extrusionOk="0">
                <a:moveTo>
                  <a:pt x="29230" y="14915"/>
                </a:moveTo>
                <a:lnTo>
                  <a:pt x="29230" y="14915"/>
                </a:lnTo>
                <a:cubicBezTo>
                  <a:pt x="116483" y="14915"/>
                  <a:pt x="116483" y="14915"/>
                  <a:pt x="116483" y="14915"/>
                </a:cubicBezTo>
                <a:cubicBezTo>
                  <a:pt x="119780" y="14915"/>
                  <a:pt x="119780" y="9830"/>
                  <a:pt x="119780" y="9830"/>
                </a:cubicBezTo>
                <a:cubicBezTo>
                  <a:pt x="119780" y="5084"/>
                  <a:pt x="119780" y="0"/>
                  <a:pt x="116483" y="0"/>
                </a:cubicBezTo>
                <a:cubicBezTo>
                  <a:pt x="29230" y="0"/>
                  <a:pt x="29230" y="0"/>
                  <a:pt x="29230" y="0"/>
                </a:cubicBezTo>
                <a:cubicBezTo>
                  <a:pt x="29230" y="0"/>
                  <a:pt x="25934" y="5084"/>
                  <a:pt x="25934" y="9830"/>
                </a:cubicBezTo>
                <a:lnTo>
                  <a:pt x="29230" y="14915"/>
                </a:lnTo>
                <a:close/>
                <a:moveTo>
                  <a:pt x="3296" y="109830"/>
                </a:moveTo>
                <a:lnTo>
                  <a:pt x="3296" y="109830"/>
                </a:lnTo>
                <a:cubicBezTo>
                  <a:pt x="3296" y="109830"/>
                  <a:pt x="0" y="109830"/>
                  <a:pt x="0" y="114576"/>
                </a:cubicBezTo>
                <a:cubicBezTo>
                  <a:pt x="0" y="119661"/>
                  <a:pt x="3296" y="119661"/>
                  <a:pt x="3296" y="119661"/>
                </a:cubicBezTo>
                <a:cubicBezTo>
                  <a:pt x="6593" y="119661"/>
                  <a:pt x="9890" y="119661"/>
                  <a:pt x="9890" y="114576"/>
                </a:cubicBezTo>
                <a:cubicBezTo>
                  <a:pt x="9890" y="109830"/>
                  <a:pt x="6593" y="109830"/>
                  <a:pt x="3296" y="109830"/>
                </a:cubicBezTo>
                <a:close/>
                <a:moveTo>
                  <a:pt x="3296" y="54915"/>
                </a:moveTo>
                <a:lnTo>
                  <a:pt x="3296" y="54915"/>
                </a:lnTo>
                <a:lnTo>
                  <a:pt x="0" y="59661"/>
                </a:lnTo>
                <a:cubicBezTo>
                  <a:pt x="0" y="64745"/>
                  <a:pt x="3296" y="69830"/>
                  <a:pt x="3296" y="69830"/>
                </a:cubicBezTo>
                <a:cubicBezTo>
                  <a:pt x="6593" y="69830"/>
                  <a:pt x="9890" y="64745"/>
                  <a:pt x="9890" y="59661"/>
                </a:cubicBezTo>
                <a:cubicBezTo>
                  <a:pt x="9890" y="59661"/>
                  <a:pt x="6593" y="54915"/>
                  <a:pt x="3296" y="54915"/>
                </a:cubicBezTo>
                <a:close/>
                <a:moveTo>
                  <a:pt x="116483" y="109830"/>
                </a:moveTo>
                <a:lnTo>
                  <a:pt x="116483" y="109830"/>
                </a:lnTo>
                <a:cubicBezTo>
                  <a:pt x="29230" y="109830"/>
                  <a:pt x="29230" y="109830"/>
                  <a:pt x="29230" y="109830"/>
                </a:cubicBezTo>
                <a:cubicBezTo>
                  <a:pt x="29230" y="109830"/>
                  <a:pt x="25934" y="109830"/>
                  <a:pt x="25934" y="114576"/>
                </a:cubicBezTo>
                <a:cubicBezTo>
                  <a:pt x="25934" y="119661"/>
                  <a:pt x="29230" y="119661"/>
                  <a:pt x="29230" y="119661"/>
                </a:cubicBezTo>
                <a:cubicBezTo>
                  <a:pt x="116483" y="119661"/>
                  <a:pt x="116483" y="119661"/>
                  <a:pt x="116483" y="119661"/>
                </a:cubicBezTo>
                <a:cubicBezTo>
                  <a:pt x="119780" y="119661"/>
                  <a:pt x="119780" y="119661"/>
                  <a:pt x="119780" y="114576"/>
                </a:cubicBezTo>
                <a:cubicBezTo>
                  <a:pt x="119780" y="109830"/>
                  <a:pt x="119780" y="109830"/>
                  <a:pt x="116483" y="109830"/>
                </a:cubicBezTo>
                <a:close/>
                <a:moveTo>
                  <a:pt x="116483" y="54915"/>
                </a:moveTo>
                <a:lnTo>
                  <a:pt x="116483" y="54915"/>
                </a:lnTo>
                <a:cubicBezTo>
                  <a:pt x="29230" y="54915"/>
                  <a:pt x="29230" y="54915"/>
                  <a:pt x="29230" y="54915"/>
                </a:cubicBezTo>
                <a:lnTo>
                  <a:pt x="25934" y="59661"/>
                </a:lnTo>
                <a:cubicBezTo>
                  <a:pt x="25934" y="64745"/>
                  <a:pt x="29230" y="69830"/>
                  <a:pt x="29230" y="69830"/>
                </a:cubicBezTo>
                <a:cubicBezTo>
                  <a:pt x="116483" y="69830"/>
                  <a:pt x="116483" y="69830"/>
                  <a:pt x="116483" y="69830"/>
                </a:cubicBezTo>
                <a:cubicBezTo>
                  <a:pt x="119780" y="69830"/>
                  <a:pt x="119780" y="64745"/>
                  <a:pt x="119780" y="59661"/>
                </a:cubicBezTo>
                <a:cubicBezTo>
                  <a:pt x="119780" y="59661"/>
                  <a:pt x="119780" y="54915"/>
                  <a:pt x="116483" y="54915"/>
                </a:cubicBezTo>
                <a:close/>
                <a:moveTo>
                  <a:pt x="3296" y="0"/>
                </a:moveTo>
                <a:lnTo>
                  <a:pt x="3296" y="0"/>
                </a:lnTo>
                <a:cubicBezTo>
                  <a:pt x="3296" y="0"/>
                  <a:pt x="0" y="5084"/>
                  <a:pt x="0" y="9830"/>
                </a:cubicBezTo>
                <a:lnTo>
                  <a:pt x="3296" y="14915"/>
                </a:lnTo>
                <a:cubicBezTo>
                  <a:pt x="6593" y="14915"/>
                  <a:pt x="9890" y="9830"/>
                  <a:pt x="9890" y="9830"/>
                </a:cubicBezTo>
                <a:cubicBezTo>
                  <a:pt x="9890" y="5084"/>
                  <a:pt x="6593" y="0"/>
                  <a:pt x="3296" y="0"/>
                </a:cubicBezTo>
                <a:close/>
              </a:path>
            </a:pathLst>
          </a:custGeom>
          <a:solidFill>
            <a:srgbClr val="43451D"/>
          </a:solidFill>
          <a:ln>
            <a:noFill/>
          </a:ln>
        </p:spPr>
        <p:txBody>
          <a:bodyPr lIns="45713" tIns="22850" rIns="45713" bIns="22850" anchor="ctr"/>
          <a:lstStyle/>
          <a:p>
            <a:pPr eaLnBrk="1" fontAlgn="auto" hangingPunct="1">
              <a:spcBef>
                <a:spcPts val="0"/>
              </a:spcBef>
              <a:spcAft>
                <a:spcPts val="0"/>
              </a:spcAft>
              <a:defRPr/>
            </a:pPr>
            <a:endParaRPr>
              <a:solidFill>
                <a:schemeClr val="dk1"/>
              </a:solidFill>
              <a:latin typeface="Times New Roman" panose="02020603050405020304" charset="0"/>
              <a:ea typeface="宋体" panose="02010600030101010101" pitchFamily="2" charset="-122"/>
              <a:cs typeface="Roboto" panose="02000000000000000000"/>
              <a:sym typeface="Roboto" panose="02000000000000000000"/>
            </a:endParaRPr>
          </a:p>
        </p:txBody>
      </p:sp>
      <p:sp>
        <p:nvSpPr>
          <p:cNvPr id="2" name="e7d195523061f1c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hidden="1"/>
          <p:cNvSpPr txBox="1"/>
          <p:nvPr/>
        </p:nvSpPr>
        <p:spPr>
          <a:xfrm>
            <a:off x="-355600" y="1803400"/>
            <a:ext cx="262251"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a:t>
            </a:r>
            <a:endParaRPr lang="zh-CN" altLang="en-US" sz="100"/>
          </a:p>
        </p:txBody>
      </p:sp>
      <p:sp>
        <p:nvSpPr>
          <p:cNvPr id="3" name="文本框 2" descr="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
          <p:cNvSpPr txBox="1"/>
          <p:nvPr/>
        </p:nvSpPr>
        <p:spPr>
          <a:xfrm rot="16200000">
            <a:off x="-1510665" y="4359910"/>
            <a:ext cx="3902075" cy="275590"/>
          </a:xfrm>
          <a:prstGeom prst="rect">
            <a:avLst/>
          </a:prstGeom>
          <a:noFill/>
        </p:spPr>
        <p:txBody>
          <a:bodyPr wrap="square" rtlCol="0">
            <a:spAutoFit/>
          </a:bodyPr>
          <a:lstStyle/>
          <a:p>
            <a:pPr algn="l"/>
            <a:r>
              <a:rPr lang="en-US" sz="1200" spc="600" dirty="0">
                <a:solidFill>
                  <a:srgbClr val="656742"/>
                </a:solidFill>
                <a:latin typeface="微软雅黑" panose="020B0503020204020204" pitchFamily="34" charset="-122"/>
                <a:ea typeface="微软雅黑" panose="020B0503020204020204" pitchFamily="34" charset="-122"/>
                <a:sym typeface="+mn-ea"/>
              </a:rPr>
              <a:t>美しさは平方インチの間にあります</a:t>
            </a:r>
            <a:endParaRPr lang="en-US" altLang="en-US" sz="1200" spc="600" dirty="0">
              <a:solidFill>
                <a:srgbClr val="65674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绿色的灯&#10;&#10;低可信度描述已自动生成"/>
          <p:cNvPicPr>
            <a:picLocks noChangeAspect="1"/>
          </p:cNvPicPr>
          <p:nvPr/>
        </p:nvPicPr>
        <p:blipFill rotWithShape="1">
          <a:blip r:embed="rId2" cstate="print">
            <a:alphaModFix amt="8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5864434" y="1605037"/>
            <a:ext cx="5115805" cy="5115803"/>
          </a:xfrm>
          <a:prstGeom prst="ellipse">
            <a:avLst/>
          </a:prstGeom>
        </p:spPr>
      </p:pic>
      <p:sp>
        <p:nvSpPr>
          <p:cNvPr id="6" name="文本框 5"/>
          <p:cNvSpPr txBox="1"/>
          <p:nvPr/>
        </p:nvSpPr>
        <p:spPr>
          <a:xfrm>
            <a:off x="784611" y="2546757"/>
            <a:ext cx="3549792" cy="1753235"/>
          </a:xfrm>
          <a:prstGeom prst="rect">
            <a:avLst/>
          </a:prstGeom>
          <a:noFill/>
        </p:spPr>
        <p:txBody>
          <a:bodyPr wrap="square">
            <a:spAutoFit/>
          </a:bodyPr>
          <a:lstStyle/>
          <a:p>
            <a:pPr algn="l"/>
            <a:r>
              <a:rPr lang="zh-CN" altLang="en-US" sz="3600" dirty="0">
                <a:solidFill>
                  <a:schemeClr val="bg1"/>
                </a:solidFill>
                <a:latin typeface="Times New Roman" panose="02020603050405020304" charset="0"/>
                <a:ea typeface="宋体" panose="02010600030101010101" pitchFamily="2" charset="-122"/>
                <a:sym typeface="+mn-ea"/>
              </a:rPr>
              <a:t>不添加抗生素</a:t>
            </a:r>
            <a:endParaRPr lang="en-US" altLang="zh-CN" sz="3600" dirty="0">
              <a:solidFill>
                <a:schemeClr val="bg1"/>
              </a:solidFill>
              <a:latin typeface="Times New Roman" panose="02020603050405020304" charset="0"/>
              <a:ea typeface="宋体" panose="02010600030101010101" pitchFamily="2" charset="-122"/>
              <a:sym typeface="+mn-ea"/>
            </a:endParaRPr>
          </a:p>
          <a:p>
            <a:pPr algn="l"/>
            <a:endParaRPr lang="en-US" altLang="zh-CN" sz="3600" dirty="0">
              <a:solidFill>
                <a:schemeClr val="bg1"/>
              </a:solidFill>
              <a:latin typeface="Times New Roman" panose="02020603050405020304" charset="0"/>
              <a:ea typeface="宋体" panose="02010600030101010101" pitchFamily="2" charset="-122"/>
              <a:sym typeface="+mn-ea"/>
            </a:endParaRPr>
          </a:p>
          <a:p>
            <a:pPr algn="l"/>
            <a:r>
              <a:rPr lang="zh-CN" altLang="en-US" sz="3600" dirty="0">
                <a:solidFill>
                  <a:schemeClr val="bg1"/>
                </a:solidFill>
                <a:latin typeface="Times New Roman" panose="02020603050405020304" charset="0"/>
                <a:ea typeface="宋体" panose="02010600030101010101" pitchFamily="2" charset="-122"/>
                <a:sym typeface="+mn-ea"/>
              </a:rPr>
              <a:t>不添加染色剂</a:t>
            </a:r>
            <a:endParaRPr lang="zh-CN" altLang="en-US" sz="3600" dirty="0">
              <a:solidFill>
                <a:schemeClr val="bg1"/>
              </a:solidFill>
              <a:latin typeface="Times New Roman" panose="02020603050405020304" charset="0"/>
              <a:ea typeface="宋体" panose="02010600030101010101" pitchFamily="2" charset="-122"/>
              <a:sym typeface="+mn-ea"/>
            </a:endParaRPr>
          </a:p>
        </p:txBody>
      </p:sp>
      <p:grpSp>
        <p:nvGrpSpPr>
          <p:cNvPr id="5" name="组合 4"/>
          <p:cNvGrpSpPr/>
          <p:nvPr/>
        </p:nvGrpSpPr>
        <p:grpSpPr>
          <a:xfrm>
            <a:off x="6597514" y="2445654"/>
            <a:ext cx="3649644" cy="3588116"/>
            <a:chOff x="1003610" y="6519746"/>
            <a:chExt cx="4635273" cy="4557131"/>
          </a:xfrm>
        </p:grpSpPr>
        <p:cxnSp>
          <p:nvCxnSpPr>
            <p:cNvPr id="7" name="直接连接符 6"/>
            <p:cNvCxnSpPr/>
            <p:nvPr/>
          </p:nvCxnSpPr>
          <p:spPr>
            <a:xfrm>
              <a:off x="1003610" y="6519746"/>
              <a:ext cx="4557131" cy="45571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1081752" y="6519746"/>
              <a:ext cx="4557131" cy="455713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 name="圆角矩形 8"/>
          <p:cNvSpPr/>
          <p:nvPr>
            <p:custDataLst>
              <p:tags r:id="rId4"/>
            </p:custDataLst>
          </p:nvPr>
        </p:nvSpPr>
        <p:spPr>
          <a:xfrm>
            <a:off x="361315" y="58864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优势三</a:t>
            </a:r>
            <a:r>
              <a:rPr lang="en-US" altLang="zh-CN" sz="2000" b="1">
                <a:solidFill>
                  <a:schemeClr val="tx1"/>
                </a:solidFill>
                <a:latin typeface="+mj-ea"/>
                <a:ea typeface="+mj-ea"/>
                <a:cs typeface="微软雅黑" panose="020B0503020204020204" pitchFamily="34" charset="-122"/>
              </a:rPr>
              <a:t>  :</a:t>
            </a:r>
            <a:endParaRPr lang="en-US" altLang="zh-CN" sz="2000" b="1">
              <a:solidFill>
                <a:schemeClr val="tx1"/>
              </a:solidFill>
              <a:latin typeface="+mj-ea"/>
              <a:ea typeface="+mj-ea"/>
              <a:cs typeface="微软雅黑" panose="020B0503020204020204" pitchFamily="34"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0224" y="684079"/>
            <a:ext cx="4928870" cy="738505"/>
          </a:xfrm>
          <a:prstGeom prst="rect">
            <a:avLst/>
          </a:prstGeom>
          <a:noFill/>
        </p:spPr>
        <p:txBody>
          <a:bodyPr wrap="none" lIns="0" tIns="0" rIns="0" bIns="0" rtlCol="0">
            <a:spAutoFit/>
          </a:bodyPr>
          <a:lstStyle>
            <a:defPPr>
              <a:defRPr lang="en-US"/>
            </a:defPPr>
            <a:lvl1pPr>
              <a:defRPr sz="2400">
                <a:solidFill>
                  <a:schemeClr val="bg1"/>
                </a:solidFill>
                <a:effectLst/>
                <a:latin typeface="+mn-ea"/>
                <a:cs typeface="Arial Unicode MS" panose="020B0604020202020204" charset="-122"/>
              </a:defRPr>
            </a:lvl1pPr>
          </a:lstStyle>
          <a:p>
            <a:pPr algn="ctr"/>
            <a:r>
              <a:rPr lang="zh-CN" altLang="en-US" sz="4800" b="1" dirty="0">
                <a:solidFill>
                  <a:schemeClr val="bg1"/>
                </a:solidFill>
                <a:latin typeface="Impact" panose="020B0806030902050204" charset="0"/>
                <a:ea typeface="微软雅黑" panose="020B0503020204020204" pitchFamily="34" charset="-122"/>
                <a:cs typeface="微软雅黑" panose="020B0503020204020204" pitchFamily="34" charset="-122"/>
              </a:rPr>
              <a:t>先进的</a:t>
            </a:r>
            <a:r>
              <a:rPr lang="en-US" altLang="zh-CN" sz="4800" b="1" dirty="0">
                <a:solidFill>
                  <a:schemeClr val="bg1"/>
                </a:solidFill>
                <a:latin typeface="Impact" panose="020B0806030902050204" charset="0"/>
                <a:ea typeface="微软雅黑" panose="020B0503020204020204" pitchFamily="34" charset="-122"/>
                <a:cs typeface="微软雅黑" panose="020B0503020204020204" pitchFamily="34" charset="-122"/>
              </a:rPr>
              <a:t>3D</a:t>
            </a:r>
            <a:r>
              <a:rPr lang="zh-CN" altLang="en-US" sz="4800" b="1" dirty="0">
                <a:solidFill>
                  <a:schemeClr val="bg1"/>
                </a:solidFill>
                <a:latin typeface="Impact" panose="020B0806030902050204" charset="0"/>
                <a:ea typeface="微软雅黑" panose="020B0503020204020204" pitchFamily="34" charset="-122"/>
                <a:cs typeface="微软雅黑" panose="020B0503020204020204" pitchFamily="34" charset="-122"/>
              </a:rPr>
              <a:t>培养技术</a:t>
            </a:r>
            <a:endParaRPr lang="zh-CN" altLang="en-US" sz="4800" b="1" dirty="0">
              <a:solidFill>
                <a:schemeClr val="bg1"/>
              </a:solidFill>
              <a:latin typeface="Impact" panose="020B0806030902050204" charset="0"/>
              <a:ea typeface="微软雅黑" panose="020B0503020204020204" pitchFamily="34" charset="-122"/>
              <a:cs typeface="微软雅黑" panose="020B0503020204020204" pitchFamily="34" charset="-122"/>
            </a:endParaRPr>
          </a:p>
        </p:txBody>
      </p:sp>
      <p:sp>
        <p:nvSpPr>
          <p:cNvPr id="3" name="文本框 2"/>
          <p:cNvSpPr txBox="1"/>
          <p:nvPr/>
        </p:nvSpPr>
        <p:spPr>
          <a:xfrm>
            <a:off x="530225" y="1638485"/>
            <a:ext cx="4607719" cy="4616450"/>
          </a:xfrm>
          <a:prstGeom prst="rect">
            <a:avLst/>
          </a:prstGeom>
          <a:noFill/>
        </p:spPr>
        <p:txBody>
          <a:bodyPr wrap="square" lIns="0" tIns="0" rIns="0" bIns="0" rtlCol="0">
            <a:spAutoFit/>
          </a:bodyPr>
          <a:lstStyle>
            <a:defPPr>
              <a:defRPr lang="zh-CN"/>
            </a:defPPr>
            <a:lvl1pPr algn="just">
              <a:lnSpc>
                <a:spcPct val="130000"/>
              </a:lnSpc>
              <a:defRPr sz="1200">
                <a:latin typeface="MiSans Light" panose="00000400000000000000" pitchFamily="2" charset="-122"/>
                <a:ea typeface="MiSans Light" panose="00000400000000000000" pitchFamily="2" charset="-122"/>
              </a:defRPr>
            </a:lvl1pPr>
          </a:lstStyle>
          <a:p>
            <a:pPr algn="l">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MiSans VF Normal" pitchFamily="2" charset="-122"/>
              </a:rPr>
              <a:t>培养类型</a:t>
            </a:r>
            <a:endParaRPr lang="ja-JP" altLang="en-US" sz="2400" dirty="0">
              <a:solidFill>
                <a:schemeClr val="bg1"/>
              </a:solidFill>
              <a:latin typeface="微软雅黑" panose="020B0503020204020204" pitchFamily="34" charset="-122"/>
              <a:ea typeface="微软雅黑" panose="020B0503020204020204" pitchFamily="34" charset="-122"/>
              <a:cs typeface="MiSans VF Normal" pitchFamily="2" charset="-122"/>
            </a:endParaRPr>
          </a:p>
          <a:p>
            <a:pPr algn="l">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MiSans VF Normal" pitchFamily="2" charset="-122"/>
              </a:rPr>
              <a:t>去杂质</a:t>
            </a:r>
            <a:endParaRPr lang="ja-JP" altLang="en-US" sz="2400" dirty="0">
              <a:solidFill>
                <a:schemeClr val="bg1"/>
              </a:solidFill>
              <a:latin typeface="微软雅黑" panose="020B0503020204020204" pitchFamily="34" charset="-122"/>
              <a:ea typeface="微软雅黑" panose="020B0503020204020204" pitchFamily="34" charset="-122"/>
              <a:cs typeface="MiSans VF Normal" pitchFamily="2" charset="-122"/>
            </a:endParaRPr>
          </a:p>
          <a:p>
            <a:pPr algn="l">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MiSans VF Normal" pitchFamily="2" charset="-122"/>
              </a:rPr>
              <a:t>培养过程</a:t>
            </a:r>
            <a:endParaRPr lang="ja-JP" altLang="en-US" sz="2400" dirty="0">
              <a:solidFill>
                <a:schemeClr val="bg1"/>
              </a:solidFill>
              <a:latin typeface="微软雅黑" panose="020B0503020204020204" pitchFamily="34" charset="-122"/>
              <a:ea typeface="微软雅黑" panose="020B0503020204020204" pitchFamily="34" charset="-122"/>
              <a:cs typeface="MiSans VF Normal" pitchFamily="2" charset="-122"/>
            </a:endParaRPr>
          </a:p>
          <a:p>
            <a:pPr algn="l">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MiSans VF Normal" pitchFamily="2" charset="-122"/>
              </a:rPr>
              <a:t>血清类型</a:t>
            </a:r>
            <a:endParaRPr lang="ja-JP" altLang="en-US" sz="2400" dirty="0">
              <a:solidFill>
                <a:schemeClr val="bg1"/>
              </a:solidFill>
              <a:latin typeface="微软雅黑" panose="020B0503020204020204" pitchFamily="34" charset="-122"/>
              <a:ea typeface="微软雅黑" panose="020B0503020204020204" pitchFamily="34" charset="-122"/>
              <a:cs typeface="MiSans VF Normal" pitchFamily="2" charset="-122"/>
            </a:endParaRPr>
          </a:p>
          <a:p>
            <a:pPr algn="l">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MiSans VF Normal" pitchFamily="2" charset="-122"/>
              </a:rPr>
              <a:t>培养代数</a:t>
            </a:r>
            <a:endParaRPr lang="zh-CN" altLang="en-US" sz="2400" dirty="0">
              <a:solidFill>
                <a:schemeClr val="bg1"/>
              </a:solidFill>
              <a:latin typeface="微软雅黑" panose="020B0503020204020204" pitchFamily="34" charset="-122"/>
              <a:ea typeface="微软雅黑" panose="020B0503020204020204" pitchFamily="34" charset="-122"/>
              <a:cs typeface="MiSans VF Normal" pitchFamily="2" charset="-122"/>
            </a:endParaRPr>
          </a:p>
        </p:txBody>
      </p:sp>
      <p:sp>
        <p:nvSpPr>
          <p:cNvPr id="5" name="文本框 4"/>
          <p:cNvSpPr txBox="1"/>
          <p:nvPr/>
        </p:nvSpPr>
        <p:spPr>
          <a:xfrm>
            <a:off x="3648840" y="1594679"/>
            <a:ext cx="5100145" cy="4616450"/>
          </a:xfrm>
          <a:prstGeom prst="rect">
            <a:avLst/>
          </a:prstGeom>
          <a:noFill/>
        </p:spPr>
        <p:txBody>
          <a:bodyPr wrap="square" lIns="0" tIns="0" rIns="0" bIns="0">
            <a:spAutoFit/>
          </a:bodyPr>
          <a:lstStyle/>
          <a:p>
            <a:pPr algn="just">
              <a:lnSpc>
                <a:spcPct val="250000"/>
              </a:lnSpc>
            </a:pPr>
            <a:r>
              <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3D</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培养</a:t>
            </a:r>
            <a:endPar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人工挑选</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精确</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非染色体</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无添加</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25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自体血清</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稳定</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just">
              <a:lnSpc>
                <a:spcPct val="250000"/>
              </a:lnSpc>
            </a:pPr>
            <a:r>
              <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代以内</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优质</a:t>
            </a:r>
            <a:r>
              <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ja-JP"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7" name="图片 6" descr="冰箱里有许多食物&#10;&#10;中度可信度描述已自动生成"/>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contrast="25000"/>
                    </a14:imgEffect>
                    <a14:imgEffect>
                      <a14:colorTemperature colorTemp="5900"/>
                    </a14:imgEffect>
                    <a14:imgEffect>
                      <a14:saturation sat="110000"/>
                    </a14:imgEffect>
                  </a14:imgLayer>
                </a14:imgProps>
              </a:ext>
              <a:ext uri="{28A0092B-C50C-407E-A947-70E740481C1C}">
                <a14:useLocalDpi xmlns:a14="http://schemas.microsoft.com/office/drawing/2010/main" val="0"/>
              </a:ext>
            </a:extLst>
          </a:blip>
          <a:srcRect/>
          <a:stretch>
            <a:fillRect/>
          </a:stretch>
        </p:blipFill>
        <p:spPr>
          <a:xfrm>
            <a:off x="6658610" y="828675"/>
            <a:ext cx="5200650" cy="5200650"/>
          </a:xfrm>
          <a:prstGeom prst="ellipse">
            <a:avLst/>
          </a:prstGeom>
          <a:ln w="19050">
            <a:solidFill>
              <a:schemeClr val="accent4">
                <a:lumMod val="75000"/>
              </a:schemeClr>
            </a:solidFill>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3"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nvSpPr>
        <p:spPr>
          <a:xfrm>
            <a:off x="2662971" y="428868"/>
            <a:ext cx="4745355" cy="711835"/>
          </a:xfrm>
          <a:prstGeom prst="rect">
            <a:avLst/>
          </a:prstGeom>
        </p:spPr>
        <p:txBody>
          <a:bodyPr/>
          <a:lstStyle/>
          <a:p>
            <a:pPr algn="l">
              <a:lnSpc>
                <a:spcPct val="90000"/>
              </a:lnSpc>
              <a:spcBef>
                <a:spcPts val="1000"/>
              </a:spcBef>
            </a:pPr>
            <a:r>
              <a:rPr lang="zh-CN" altLang="en-US" sz="4800" b="1" dirty="0">
                <a:solidFill>
                  <a:schemeClr val="bg1"/>
                </a:solidFill>
                <a:latin typeface="Impact" panose="020B0806030902050204" charset="0"/>
                <a:ea typeface="微软雅黑" panose="020B0503020204020204" pitchFamily="34" charset="-122"/>
                <a:cs typeface="微软雅黑" panose="020B0503020204020204" pitchFamily="34" charset="-122"/>
              </a:rPr>
              <a:t>设备先进</a:t>
            </a:r>
            <a:endParaRPr lang="zh-CN" altLang="en-US" sz="4800" b="1" dirty="0">
              <a:solidFill>
                <a:schemeClr val="bg1"/>
              </a:solidFill>
              <a:latin typeface="Impact" panose="020B0806030902050204" charset="0"/>
              <a:ea typeface="微软雅黑" panose="020B0503020204020204" pitchFamily="34" charset="-122"/>
              <a:cs typeface="微软雅黑" panose="020B0503020204020204" pitchFamily="34" charset="-122"/>
            </a:endParaRPr>
          </a:p>
        </p:txBody>
      </p:sp>
      <p:sp>
        <p:nvSpPr>
          <p:cNvPr id="30" name="Shape 153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custDataLst>
              <p:tags r:id="rId1"/>
            </p:custDataLst>
          </p:nvPr>
        </p:nvSpPr>
        <p:spPr>
          <a:xfrm>
            <a:off x="6551930" y="3237230"/>
            <a:ext cx="4711700" cy="383540"/>
          </a:xfrm>
          <a:prstGeom prst="rect">
            <a:avLst/>
          </a:prstGeom>
          <a:ln w="12700">
            <a:miter lim="400000"/>
          </a:ln>
        </p:spPr>
        <p:txBody>
          <a:bodyPr wrap="square" lIns="25397" tIns="25397" rIns="25397" bIns="25397">
            <a:noAutofit/>
          </a:bodyPr>
          <a:lstStyle>
            <a:lvl1pPr algn="l">
              <a:lnSpc>
                <a:spcPct val="100000"/>
              </a:lnSpc>
              <a:defRPr sz="3000">
                <a:solidFill>
                  <a:srgbClr val="686B73"/>
                </a:solidFill>
              </a:defRPr>
            </a:lvl1pPr>
          </a:lstStyle>
          <a:p>
            <a:pPr algn="l"/>
            <a:endParaRPr lang="zh-CN" sz="2000" b="1" dirty="0">
              <a:solidFill>
                <a:srgbClr val="A57D40"/>
              </a:solidFill>
              <a:latin typeface="微软雅黑" panose="020B0503020204020204" pitchFamily="34" charset="-122"/>
              <a:ea typeface="微软雅黑" panose="020B0503020204020204" pitchFamily="34" charset="-122"/>
              <a:sym typeface="+mn-ea"/>
            </a:endParaRPr>
          </a:p>
          <a:p>
            <a:pPr algn="l"/>
            <a:endParaRPr lang="zh-CN" sz="2000" b="1" dirty="0">
              <a:solidFill>
                <a:srgbClr val="A57D40"/>
              </a:solidFill>
              <a:latin typeface="微软雅黑" panose="020B0503020204020204" pitchFamily="34" charset="-122"/>
              <a:ea typeface="微软雅黑" panose="020B0503020204020204" pitchFamily="34" charset="-122"/>
              <a:sym typeface="+mn-ea"/>
            </a:endParaRPr>
          </a:p>
          <a:p>
            <a:pPr algn="l"/>
            <a:endParaRPr lang="zh-CN" sz="2000" b="1" dirty="0">
              <a:solidFill>
                <a:srgbClr val="A57D40"/>
              </a:solidFill>
              <a:latin typeface="微软雅黑" panose="020B0503020204020204" pitchFamily="34" charset="-122"/>
              <a:ea typeface="微软雅黑" panose="020B0503020204020204" pitchFamily="34" charset="-122"/>
              <a:sym typeface="+mn-ea"/>
            </a:endParaRPr>
          </a:p>
        </p:txBody>
      </p:sp>
      <p:sp>
        <p:nvSpPr>
          <p:cNvPr id="2" name="e7d195523061f1c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hidden="1"/>
          <p:cNvSpPr txBox="1"/>
          <p:nvPr/>
        </p:nvSpPr>
        <p:spPr>
          <a:xfrm>
            <a:off x="-355600" y="1803400"/>
            <a:ext cx="262251"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a:t>
            </a:r>
            <a:endParaRPr lang="zh-CN" altLang="en-US" sz="100"/>
          </a:p>
        </p:txBody>
      </p:sp>
      <p:sp>
        <p:nvSpPr>
          <p:cNvPr id="3" name="文本框 2" descr="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
          <p:cNvSpPr txBox="1"/>
          <p:nvPr/>
        </p:nvSpPr>
        <p:spPr>
          <a:xfrm rot="16200000">
            <a:off x="-1510665" y="4359910"/>
            <a:ext cx="3902075" cy="521970"/>
          </a:xfrm>
          <a:prstGeom prst="rect">
            <a:avLst/>
          </a:prstGeom>
          <a:noFill/>
        </p:spPr>
        <p:txBody>
          <a:bodyPr wrap="square" rtlCol="0">
            <a:spAutoFit/>
          </a:bodyPr>
          <a:lstStyle/>
          <a:p>
            <a:pPr algn="l"/>
            <a:r>
              <a:rPr lang="en-US" sz="1400" spc="600" dirty="0">
                <a:solidFill>
                  <a:srgbClr val="656742"/>
                </a:solidFill>
                <a:latin typeface="微软雅黑" panose="020B0503020204020204" pitchFamily="34" charset="-122"/>
                <a:ea typeface="微软雅黑" panose="020B0503020204020204" pitchFamily="34" charset="-122"/>
                <a:sym typeface="+mn-ea"/>
              </a:rPr>
              <a:t>美しさは平方インチの間にあります</a:t>
            </a:r>
            <a:endParaRPr lang="en-US" altLang="en-US" sz="1400" spc="600" dirty="0">
              <a:solidFill>
                <a:srgbClr val="65674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454660" y="1274721"/>
            <a:ext cx="4721395" cy="891540"/>
          </a:xfrm>
          <a:prstGeom prst="rect">
            <a:avLst/>
          </a:prstGeom>
          <a:noFill/>
        </p:spPr>
        <p:txBody>
          <a:bodyPr wrap="square">
            <a:spAutoFit/>
          </a:bodyPr>
          <a:lstStyle/>
          <a:p>
            <a:pPr algn="ctr">
              <a:lnSpc>
                <a:spcPct val="130000"/>
              </a:lnSpc>
            </a:pPr>
            <a:r>
              <a:rPr lang="zh-CN" altLang="en-US" sz="2000" dirty="0">
                <a:solidFill>
                  <a:schemeClr val="bg1"/>
                </a:solidFill>
                <a:latin typeface="+mj-ea"/>
                <a:ea typeface="+mj-ea"/>
                <a:cs typeface="+mj-ea"/>
              </a:rPr>
              <a:t>使用模拟人体环境的精密培养设备</a:t>
            </a:r>
            <a:endParaRPr lang="ja-JP" altLang="en-US" sz="2000" dirty="0">
              <a:solidFill>
                <a:schemeClr val="bg1"/>
              </a:solidFill>
              <a:effectLst/>
              <a:latin typeface="+mj-ea"/>
              <a:ea typeface="+mj-ea"/>
              <a:cs typeface="+mj-ea"/>
            </a:endParaRPr>
          </a:p>
          <a:p>
            <a:pPr algn="ctr">
              <a:lnSpc>
                <a:spcPct val="130000"/>
              </a:lnSpc>
            </a:pPr>
            <a:r>
              <a:rPr lang="ja-JP" altLang="en-US" sz="2000" dirty="0">
                <a:solidFill>
                  <a:schemeClr val="bg1"/>
                </a:solidFill>
                <a:latin typeface="+mj-ea"/>
                <a:ea typeface="+mj-ea"/>
                <a:cs typeface="+mj-ea"/>
              </a:rPr>
              <a:t>  </a:t>
            </a:r>
            <a:r>
              <a:rPr lang="zh-CN" altLang="en-US" sz="2000" dirty="0">
                <a:solidFill>
                  <a:schemeClr val="bg1"/>
                </a:solidFill>
                <a:latin typeface="+mj-ea"/>
                <a:ea typeface="+mj-ea"/>
                <a:cs typeface="+mj-ea"/>
              </a:rPr>
              <a:t>拥有日本唯二的两台智能细胞储存罐</a:t>
            </a:r>
            <a:endParaRPr lang="zh-CN" altLang="en-US" sz="2000" dirty="0">
              <a:solidFill>
                <a:schemeClr val="bg1"/>
              </a:solidFill>
              <a:effectLst/>
              <a:latin typeface="+mj-ea"/>
              <a:ea typeface="+mj-ea"/>
              <a:cs typeface="+mj-ea"/>
            </a:endParaRPr>
          </a:p>
        </p:txBody>
      </p:sp>
      <p:sp>
        <p:nvSpPr>
          <p:cNvPr id="8" name="文本框 7"/>
          <p:cNvSpPr txBox="1"/>
          <p:nvPr/>
        </p:nvSpPr>
        <p:spPr>
          <a:xfrm>
            <a:off x="1240379" y="2142098"/>
            <a:ext cx="3149924" cy="4430395"/>
          </a:xfrm>
          <a:prstGeom prst="rect">
            <a:avLst/>
          </a:prstGeom>
          <a:noFill/>
        </p:spPr>
        <p:txBody>
          <a:bodyPr wrap="square" lIns="0" tIns="0" rIns="0" bIns="0" rtlCol="0">
            <a:spAutoFit/>
          </a:bodyPr>
          <a:lstStyle>
            <a:defPPr>
              <a:defRPr lang="zh-CN"/>
            </a:defPPr>
            <a:lvl1pPr algn="just">
              <a:lnSpc>
                <a:spcPct val="130000"/>
              </a:lnSpc>
              <a:defRPr sz="1200">
                <a:latin typeface="MiSans Light" panose="00000400000000000000" pitchFamily="2" charset="-122"/>
                <a:ea typeface="MiSans Light" panose="00000400000000000000" pitchFamily="2" charset="-122"/>
              </a:defRPr>
            </a:lvl1pPr>
          </a:lstStyle>
          <a:p>
            <a:pPr algn="ctr">
              <a:lnSpc>
                <a:spcPct val="24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智能</a:t>
            </a:r>
            <a:r>
              <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AI</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控制</a:t>
            </a:r>
            <a:endPar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4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自动加液氮</a:t>
            </a:r>
            <a:endPar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40000"/>
              </a:lnSpc>
            </a:pPr>
            <a:r>
              <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-165℃</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恒温</a:t>
            </a:r>
            <a:endPar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4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酸碱度恒定</a:t>
            </a:r>
            <a:r>
              <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ja-JP"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4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气压恒定</a:t>
            </a: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descr="桌子上放着微波炉&#10;&#10;低可信度描述已自动生成"/>
          <p:cNvPicPr/>
          <p:nvPr/>
        </p:nvPicPr>
        <p:blipFill rotWithShape="1">
          <a:blip r:embed="rId2" cstate="print">
            <a:extLst>
              <a:ext uri="{28A0092B-C50C-407E-A947-70E740481C1C}">
                <a14:useLocalDpi xmlns:a14="http://schemas.microsoft.com/office/drawing/2010/main" val="0"/>
              </a:ext>
            </a:extLst>
          </a:blip>
          <a:srcRect l="-19388" r="-5445" b="-13165"/>
          <a:stretch>
            <a:fillRect/>
          </a:stretch>
        </p:blipFill>
        <p:spPr>
          <a:xfrm>
            <a:off x="6062980" y="621030"/>
            <a:ext cx="5464175" cy="5615940"/>
          </a:xfrm>
          <a:prstGeom prst="ellipse">
            <a:avLst/>
          </a:prstGeom>
          <a:solidFill>
            <a:schemeClr val="bg1"/>
          </a:solidFill>
          <a:ln w="19050">
            <a:solidFill>
              <a:schemeClr val="accent4">
                <a:lumMod val="75000"/>
              </a:schemeClr>
            </a:solidFill>
          </a:ln>
        </p:spPr>
      </p:pic>
      <p:sp>
        <p:nvSpPr>
          <p:cNvPr id="4" name="圆角矩形 3"/>
          <p:cNvSpPr/>
          <p:nvPr>
            <p:custDataLst>
              <p:tags r:id="rId3"/>
            </p:custDataLst>
          </p:nvPr>
        </p:nvSpPr>
        <p:spPr>
          <a:xfrm>
            <a:off x="361315" y="588645"/>
            <a:ext cx="1998345" cy="39243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mj-ea"/>
                <a:ea typeface="+mj-ea"/>
                <a:cs typeface="微软雅黑" panose="020B0503020204020204" pitchFamily="34" charset="-122"/>
              </a:rPr>
              <a:t>优势四</a:t>
            </a:r>
            <a:r>
              <a:rPr lang="en-US" altLang="zh-CN" sz="2000" b="1">
                <a:solidFill>
                  <a:schemeClr val="tx1"/>
                </a:solidFill>
                <a:latin typeface="+mj-ea"/>
                <a:ea typeface="+mj-ea"/>
                <a:cs typeface="微软雅黑" panose="020B0503020204020204" pitchFamily="34" charset="-122"/>
              </a:rPr>
              <a:t>  :</a:t>
            </a:r>
            <a:endParaRPr lang="en-US" altLang="zh-CN" sz="2000" b="1">
              <a:solidFill>
                <a:schemeClr val="tx1"/>
              </a:solidFill>
              <a:latin typeface="+mj-ea"/>
              <a:ea typeface="+mj-ea"/>
              <a:cs typeface="微软雅黑" panose="020B0503020204020204" pitchFamily="34"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4700"/>
          <p:cNvSpPr/>
          <p:nvPr/>
        </p:nvSpPr>
        <p:spPr>
          <a:xfrm>
            <a:off x="281305" y="478155"/>
            <a:ext cx="293370" cy="189865"/>
          </a:xfrm>
          <a:custGeom>
            <a:avLst/>
            <a:gdLst/>
            <a:ahLst/>
            <a:cxnLst/>
            <a:rect l="0" t="0" r="0" b="0"/>
            <a:pathLst>
              <a:path w="120000" h="120000" extrusionOk="0">
                <a:moveTo>
                  <a:pt x="29230" y="14915"/>
                </a:moveTo>
                <a:lnTo>
                  <a:pt x="29230" y="14915"/>
                </a:lnTo>
                <a:cubicBezTo>
                  <a:pt x="116483" y="14915"/>
                  <a:pt x="116483" y="14915"/>
                  <a:pt x="116483" y="14915"/>
                </a:cubicBezTo>
                <a:cubicBezTo>
                  <a:pt x="119780" y="14915"/>
                  <a:pt x="119780" y="9830"/>
                  <a:pt x="119780" y="9830"/>
                </a:cubicBezTo>
                <a:cubicBezTo>
                  <a:pt x="119780" y="5084"/>
                  <a:pt x="119780" y="0"/>
                  <a:pt x="116483" y="0"/>
                </a:cubicBezTo>
                <a:cubicBezTo>
                  <a:pt x="29230" y="0"/>
                  <a:pt x="29230" y="0"/>
                  <a:pt x="29230" y="0"/>
                </a:cubicBezTo>
                <a:cubicBezTo>
                  <a:pt x="29230" y="0"/>
                  <a:pt x="25934" y="5084"/>
                  <a:pt x="25934" y="9830"/>
                </a:cubicBezTo>
                <a:lnTo>
                  <a:pt x="29230" y="14915"/>
                </a:lnTo>
                <a:close/>
                <a:moveTo>
                  <a:pt x="3296" y="109830"/>
                </a:moveTo>
                <a:lnTo>
                  <a:pt x="3296" y="109830"/>
                </a:lnTo>
                <a:cubicBezTo>
                  <a:pt x="3296" y="109830"/>
                  <a:pt x="0" y="109830"/>
                  <a:pt x="0" y="114576"/>
                </a:cubicBezTo>
                <a:cubicBezTo>
                  <a:pt x="0" y="119661"/>
                  <a:pt x="3296" y="119661"/>
                  <a:pt x="3296" y="119661"/>
                </a:cubicBezTo>
                <a:cubicBezTo>
                  <a:pt x="6593" y="119661"/>
                  <a:pt x="9890" y="119661"/>
                  <a:pt x="9890" y="114576"/>
                </a:cubicBezTo>
                <a:cubicBezTo>
                  <a:pt x="9890" y="109830"/>
                  <a:pt x="6593" y="109830"/>
                  <a:pt x="3296" y="109830"/>
                </a:cubicBezTo>
                <a:close/>
                <a:moveTo>
                  <a:pt x="3296" y="54915"/>
                </a:moveTo>
                <a:lnTo>
                  <a:pt x="3296" y="54915"/>
                </a:lnTo>
                <a:lnTo>
                  <a:pt x="0" y="59661"/>
                </a:lnTo>
                <a:cubicBezTo>
                  <a:pt x="0" y="64745"/>
                  <a:pt x="3296" y="69830"/>
                  <a:pt x="3296" y="69830"/>
                </a:cubicBezTo>
                <a:cubicBezTo>
                  <a:pt x="6593" y="69830"/>
                  <a:pt x="9890" y="64745"/>
                  <a:pt x="9890" y="59661"/>
                </a:cubicBezTo>
                <a:cubicBezTo>
                  <a:pt x="9890" y="59661"/>
                  <a:pt x="6593" y="54915"/>
                  <a:pt x="3296" y="54915"/>
                </a:cubicBezTo>
                <a:close/>
                <a:moveTo>
                  <a:pt x="116483" y="109830"/>
                </a:moveTo>
                <a:lnTo>
                  <a:pt x="116483" y="109830"/>
                </a:lnTo>
                <a:cubicBezTo>
                  <a:pt x="29230" y="109830"/>
                  <a:pt x="29230" y="109830"/>
                  <a:pt x="29230" y="109830"/>
                </a:cubicBezTo>
                <a:cubicBezTo>
                  <a:pt x="29230" y="109830"/>
                  <a:pt x="25934" y="109830"/>
                  <a:pt x="25934" y="114576"/>
                </a:cubicBezTo>
                <a:cubicBezTo>
                  <a:pt x="25934" y="119661"/>
                  <a:pt x="29230" y="119661"/>
                  <a:pt x="29230" y="119661"/>
                </a:cubicBezTo>
                <a:cubicBezTo>
                  <a:pt x="116483" y="119661"/>
                  <a:pt x="116483" y="119661"/>
                  <a:pt x="116483" y="119661"/>
                </a:cubicBezTo>
                <a:cubicBezTo>
                  <a:pt x="119780" y="119661"/>
                  <a:pt x="119780" y="119661"/>
                  <a:pt x="119780" y="114576"/>
                </a:cubicBezTo>
                <a:cubicBezTo>
                  <a:pt x="119780" y="109830"/>
                  <a:pt x="119780" y="109830"/>
                  <a:pt x="116483" y="109830"/>
                </a:cubicBezTo>
                <a:close/>
                <a:moveTo>
                  <a:pt x="116483" y="54915"/>
                </a:moveTo>
                <a:lnTo>
                  <a:pt x="116483" y="54915"/>
                </a:lnTo>
                <a:cubicBezTo>
                  <a:pt x="29230" y="54915"/>
                  <a:pt x="29230" y="54915"/>
                  <a:pt x="29230" y="54915"/>
                </a:cubicBezTo>
                <a:lnTo>
                  <a:pt x="25934" y="59661"/>
                </a:lnTo>
                <a:cubicBezTo>
                  <a:pt x="25934" y="64745"/>
                  <a:pt x="29230" y="69830"/>
                  <a:pt x="29230" y="69830"/>
                </a:cubicBezTo>
                <a:cubicBezTo>
                  <a:pt x="116483" y="69830"/>
                  <a:pt x="116483" y="69830"/>
                  <a:pt x="116483" y="69830"/>
                </a:cubicBezTo>
                <a:cubicBezTo>
                  <a:pt x="119780" y="69830"/>
                  <a:pt x="119780" y="64745"/>
                  <a:pt x="119780" y="59661"/>
                </a:cubicBezTo>
                <a:cubicBezTo>
                  <a:pt x="119780" y="59661"/>
                  <a:pt x="119780" y="54915"/>
                  <a:pt x="116483" y="54915"/>
                </a:cubicBezTo>
                <a:close/>
                <a:moveTo>
                  <a:pt x="3296" y="0"/>
                </a:moveTo>
                <a:lnTo>
                  <a:pt x="3296" y="0"/>
                </a:lnTo>
                <a:cubicBezTo>
                  <a:pt x="3296" y="0"/>
                  <a:pt x="0" y="5084"/>
                  <a:pt x="0" y="9830"/>
                </a:cubicBezTo>
                <a:lnTo>
                  <a:pt x="3296" y="14915"/>
                </a:lnTo>
                <a:cubicBezTo>
                  <a:pt x="6593" y="14915"/>
                  <a:pt x="9890" y="9830"/>
                  <a:pt x="9890" y="9830"/>
                </a:cubicBezTo>
                <a:cubicBezTo>
                  <a:pt x="9890" y="5084"/>
                  <a:pt x="6593" y="0"/>
                  <a:pt x="3296" y="0"/>
                </a:cubicBezTo>
                <a:close/>
              </a:path>
            </a:pathLst>
          </a:custGeom>
          <a:solidFill>
            <a:srgbClr val="43451D"/>
          </a:solidFill>
          <a:ln>
            <a:noFill/>
          </a:ln>
        </p:spPr>
        <p:txBody>
          <a:bodyPr lIns="45713" tIns="22850" rIns="45713" bIns="22850" anchor="ctr"/>
          <a:lstStyle/>
          <a:p>
            <a:pPr eaLnBrk="1" fontAlgn="auto" hangingPunct="1">
              <a:spcBef>
                <a:spcPts val="0"/>
              </a:spcBef>
              <a:spcAft>
                <a:spcPts val="0"/>
              </a:spcAft>
              <a:defRPr/>
            </a:pPr>
            <a:endParaRPr>
              <a:solidFill>
                <a:schemeClr val="dk1"/>
              </a:solidFill>
              <a:latin typeface="Times New Roman" panose="02020603050405020304" charset="0"/>
              <a:ea typeface="宋体" panose="02010600030101010101" pitchFamily="2" charset="-122"/>
              <a:cs typeface="Roboto" panose="02000000000000000000"/>
              <a:sym typeface="Roboto" panose="02000000000000000000"/>
            </a:endParaRPr>
          </a:p>
        </p:txBody>
      </p:sp>
      <p:sp>
        <p:nvSpPr>
          <p:cNvPr id="2" name="e7d195523061f1c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hidden="1"/>
          <p:cNvSpPr txBox="1"/>
          <p:nvPr/>
        </p:nvSpPr>
        <p:spPr>
          <a:xfrm>
            <a:off x="-355600" y="1803400"/>
            <a:ext cx="262251" cy="1016000"/>
          </a:xfrm>
          <a:prstGeom prst="rect">
            <a:avLst/>
          </a:prstGeom>
          <a:noFill/>
        </p:spPr>
        <p:txBody>
          <a:bodyPr vert="wordArtVert" rtlCol="0">
            <a:spAutoFit/>
          </a:bodyPr>
          <a:lstStyle/>
          <a:p>
            <a:r>
              <a:rPr lang="en-US" altLang="zh-CN" sz="100"/>
              <a:t>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a:t>
            </a:r>
            <a:endParaRPr lang="zh-CN" altLang="en-US" sz="100"/>
          </a:p>
        </p:txBody>
      </p:sp>
      <p:sp>
        <p:nvSpPr>
          <p:cNvPr id="3" name="文本框 2" descr="e7d195523061f1c0600ade85ab8d19863d296bbd6d3c8047FB0A4867354E4F1E3A7DEAE3C4C4B5C9777EC9E9D7F78045DB0296A4194571101A21F67FC7D6C39966CE50B69116E2EE84E571E25F3C0CCEADD1E9BCC6042296D4774969F627275D16F53E1D3063B25A4888AC40897F5AEBF29924AF0B6CAD4A05A51C6034791EC1E8B98CED4CC85C0177BB0484AE23C17D"/>
          <p:cNvSpPr txBox="1"/>
          <p:nvPr/>
        </p:nvSpPr>
        <p:spPr>
          <a:xfrm rot="16200000">
            <a:off x="-1510665" y="4359910"/>
            <a:ext cx="3902075" cy="275590"/>
          </a:xfrm>
          <a:prstGeom prst="rect">
            <a:avLst/>
          </a:prstGeom>
          <a:noFill/>
        </p:spPr>
        <p:txBody>
          <a:bodyPr wrap="square" rtlCol="0">
            <a:spAutoFit/>
          </a:bodyPr>
          <a:lstStyle/>
          <a:p>
            <a:pPr algn="l"/>
            <a:r>
              <a:rPr lang="en-US" sz="1200" spc="600" dirty="0">
                <a:solidFill>
                  <a:srgbClr val="656742"/>
                </a:solidFill>
                <a:latin typeface="微软雅黑" panose="020B0503020204020204" pitchFamily="34" charset="-122"/>
                <a:ea typeface="微软雅黑" panose="020B0503020204020204" pitchFamily="34" charset="-122"/>
                <a:sym typeface="+mn-ea"/>
              </a:rPr>
              <a:t>美しさは平方インチの間にあります</a:t>
            </a:r>
            <a:endParaRPr lang="en-US" altLang="en-US" sz="1200" spc="600" dirty="0">
              <a:solidFill>
                <a:srgbClr val="65674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框 26"/>
          <p:cNvSpPr txBox="1"/>
          <p:nvPr/>
        </p:nvSpPr>
        <p:spPr>
          <a:xfrm flipH="1">
            <a:off x="302696" y="1004799"/>
            <a:ext cx="6501810" cy="2437130"/>
          </a:xfrm>
          <a:prstGeom prst="rect">
            <a:avLst/>
          </a:prstGeom>
          <a:noFill/>
        </p:spPr>
        <p:txBody>
          <a:bodyPr wrap="square" lIns="0" tIns="0" rIns="0" bIns="0" rtlCol="0">
            <a:spAutoFit/>
          </a:bodyPr>
          <a:lstStyle>
            <a:defPPr>
              <a:defRPr lang="en-US"/>
            </a:defPPr>
            <a:lvl1pPr>
              <a:defRPr sz="2400">
                <a:solidFill>
                  <a:schemeClr val="bg1"/>
                </a:solidFill>
                <a:effectLst/>
                <a:latin typeface="+mn-ea"/>
                <a:cs typeface="Arial Unicode MS" panose="020B0604020202020204" charset="-122"/>
              </a:defRPr>
            </a:lvl1pPr>
          </a:lstStyle>
          <a:p>
            <a:pPr>
              <a:lnSpc>
                <a:spcPct val="110000"/>
              </a:lnSpc>
            </a:pPr>
            <a:r>
              <a:rPr lang="ja-JP" altLang="en-US" sz="4800" b="1" dirty="0">
                <a:solidFill>
                  <a:schemeClr val="bg1"/>
                </a:solidFill>
                <a:latin typeface="微软雅黑" panose="020B0503020204020204" pitchFamily="34" charset="-122"/>
                <a:ea typeface="微软雅黑" panose="020B0503020204020204" pitchFamily="34" charset="-122"/>
              </a:rPr>
              <a:t>・</a:t>
            </a:r>
            <a:r>
              <a:rPr lang="zh-CN" altLang="en-US" sz="4800" b="1" dirty="0">
                <a:solidFill>
                  <a:schemeClr val="bg1"/>
                </a:solidFill>
                <a:latin typeface="微软雅黑" panose="020B0503020204020204" pitchFamily="34" charset="-122"/>
                <a:ea typeface="微软雅黑" panose="020B0503020204020204" pitchFamily="34" charset="-122"/>
              </a:rPr>
              <a:t>细胞高生存率</a:t>
            </a:r>
            <a:endParaRPr lang="ja-JP" altLang="en-US" sz="4800" b="1" dirty="0">
              <a:solidFill>
                <a:schemeClr val="bg1"/>
              </a:solidFill>
              <a:latin typeface="微软雅黑" panose="020B0503020204020204" pitchFamily="34" charset="-122"/>
              <a:ea typeface="微软雅黑" panose="020B0503020204020204" pitchFamily="34" charset="-122"/>
            </a:endParaRPr>
          </a:p>
          <a:p>
            <a:pPr>
              <a:lnSpc>
                <a:spcPct val="110000"/>
              </a:lnSpc>
            </a:pPr>
            <a:r>
              <a:rPr lang="ja-JP" altLang="en-US" sz="4800" b="1" dirty="0">
                <a:solidFill>
                  <a:schemeClr val="bg1"/>
                </a:solidFill>
                <a:latin typeface="微软雅黑" panose="020B0503020204020204" pitchFamily="34" charset="-122"/>
                <a:ea typeface="微软雅黑" panose="020B0503020204020204" pitchFamily="34" charset="-122"/>
              </a:rPr>
              <a:t>・</a:t>
            </a:r>
            <a:r>
              <a:rPr lang="zh-CN" altLang="en-US" sz="4800" b="1" dirty="0">
                <a:solidFill>
                  <a:schemeClr val="bg1"/>
                </a:solidFill>
                <a:latin typeface="微软雅黑" panose="020B0503020204020204" pitchFamily="34" charset="-122"/>
                <a:ea typeface="微软雅黑" panose="020B0503020204020204" pitchFamily="34" charset="-122"/>
              </a:rPr>
              <a:t>细胞纯度</a:t>
            </a:r>
            <a:endParaRPr lang="en-US" altLang="ja-JP" sz="4800" b="1" dirty="0">
              <a:solidFill>
                <a:schemeClr val="bg1"/>
              </a:solidFill>
              <a:latin typeface="微软雅黑" panose="020B0503020204020204" pitchFamily="34" charset="-122"/>
              <a:ea typeface="微软雅黑" panose="020B0503020204020204" pitchFamily="34" charset="-122"/>
            </a:endParaRPr>
          </a:p>
          <a:p>
            <a:pPr>
              <a:lnSpc>
                <a:spcPct val="110000"/>
              </a:lnSpc>
            </a:pPr>
            <a:r>
              <a:rPr lang="ja-JP" altLang="en-US" sz="4800" dirty="0">
                <a:solidFill>
                  <a:schemeClr val="bg1"/>
                </a:solidFill>
                <a:latin typeface="微软雅黑" panose="020B0503020204020204" pitchFamily="34" charset="-122"/>
                <a:ea typeface="微软雅黑" panose="020B0503020204020204" pitchFamily="34" charset="-122"/>
              </a:rPr>
              <a:t>　　</a:t>
            </a:r>
            <a:endParaRPr lang="ja-JP" altLang="en-US" sz="4800" dirty="0">
              <a:solidFill>
                <a:schemeClr val="bg1"/>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574391" y="2783889"/>
            <a:ext cx="6097314" cy="1641475"/>
          </a:xfrm>
          <a:prstGeom prst="rect">
            <a:avLst/>
          </a:prstGeom>
          <a:noFill/>
        </p:spPr>
        <p:txBody>
          <a:bodyPr wrap="square">
            <a:spAutoFit/>
          </a:bodyPr>
          <a:lstStyle/>
          <a:p>
            <a:pPr algn="l">
              <a:lnSpc>
                <a:spcPct val="120000"/>
              </a:lnSpc>
            </a:pP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在保证细胞</a:t>
            </a:r>
            <a:r>
              <a:rPr lang="en-US" altLang="zh-CN"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96</a:t>
            </a: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％以上生存率的</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同时保证高纯度防止杂质混入</a:t>
            </a:r>
            <a:endParaRPr lang="zh-CN" altLang="en-US" sz="28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7" name="图片 36" descr="绿色的叶子&#10;&#10;低可信度描述已自动生成"/>
          <p:cNvPicPr/>
          <p:nvPr/>
        </p:nvPicPr>
        <p:blipFill rotWithShape="1">
          <a:blip r:embed="rId1" cstate="print">
            <a:extLst>
              <a:ext uri="{BEBA8EAE-BF5A-486C-A8C5-ECC9F3942E4B}">
                <a14:imgProps xmlns:a14="http://schemas.microsoft.com/office/drawing/2010/main">
                  <a14:imgLayer r:embed="rId2">
                    <a14:imgEffect>
                      <a14:brightnessContrast bright="30000" contrast="15000"/>
                    </a14:imgEffect>
                    <a14:imgEffect>
                      <a14:saturation sat="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8752840" y="642620"/>
            <a:ext cx="3097530" cy="3097530"/>
          </a:xfrm>
          <a:prstGeom prst="ellipse">
            <a:avLst/>
          </a:prstGeom>
          <a:ln w="19050">
            <a:solidFill>
              <a:schemeClr val="accent4">
                <a:lumMod val="75000"/>
              </a:schemeClr>
            </a:solidFill>
          </a:ln>
        </p:spPr>
      </p:pic>
      <p:sp>
        <p:nvSpPr>
          <p:cNvPr id="38" name="椭圆 37"/>
          <p:cNvSpPr/>
          <p:nvPr/>
        </p:nvSpPr>
        <p:spPr>
          <a:xfrm>
            <a:off x="9524409" y="3877956"/>
            <a:ext cx="1811260" cy="1811260"/>
          </a:xfrm>
          <a:prstGeom prst="ellipse">
            <a:avLst/>
          </a:prstGeom>
          <a:noFill/>
          <a:ln w="190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lnSpc>
                <a:spcPct val="110000"/>
              </a:lnSpc>
            </a:pPr>
            <a:r>
              <a:rPr lang="zh-CN" altLang="en-US" sz="2000" b="1" dirty="0">
                <a:solidFill>
                  <a:schemeClr val="bg1"/>
                </a:solidFill>
                <a:latin typeface="微软雅黑" panose="020B0503020204020204" pitchFamily="34" charset="-122"/>
                <a:ea typeface="微软雅黑" panose="020B0503020204020204" pitchFamily="34" charset="-122"/>
              </a:rPr>
              <a:t>细胞结构</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lnSpc>
                <a:spcPct val="110000"/>
              </a:lnSpc>
            </a:pPr>
            <a:r>
              <a:rPr lang="zh-CN" altLang="en-US" sz="2000" b="1" dirty="0">
                <a:solidFill>
                  <a:schemeClr val="bg1"/>
                </a:solidFill>
                <a:latin typeface="微软雅黑" panose="020B0503020204020204" pitchFamily="34" charset="-122"/>
                <a:ea typeface="微软雅黑" panose="020B0503020204020204" pitchFamily="34" charset="-122"/>
              </a:rPr>
              <a:t>完整饱满</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lnSpc>
                <a:spcPct val="110000"/>
              </a:lnSpc>
            </a:pPr>
            <a:r>
              <a:rPr lang="zh-CN" altLang="en-US" sz="2000" b="1" dirty="0">
                <a:solidFill>
                  <a:schemeClr val="bg1"/>
                </a:solidFill>
                <a:latin typeface="微软雅黑" panose="020B0503020204020204" pitchFamily="34" charset="-122"/>
                <a:ea typeface="微软雅黑" panose="020B0503020204020204" pitchFamily="34" charset="-122"/>
              </a:rPr>
              <a:t>朝气蓬勃</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pic>
        <p:nvPicPr>
          <p:cNvPr id="36" name="图片 35" descr="图示, 工程绘图&#10;&#10;描述已自动生成"/>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5619750" y="1325880"/>
            <a:ext cx="4258310" cy="4258310"/>
          </a:xfrm>
          <a:prstGeom prst="ellipse">
            <a:avLst/>
          </a:prstGeom>
          <a:ln>
            <a:solidFill>
              <a:schemeClr val="accent4">
                <a:lumMod val="75000"/>
              </a:schemeClr>
            </a:solidFill>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7107" y="366077"/>
            <a:ext cx="5823531" cy="1624330"/>
          </a:xfrm>
          <a:prstGeom prst="rect">
            <a:avLst/>
          </a:prstGeom>
          <a:noFill/>
        </p:spPr>
        <p:txBody>
          <a:bodyPr wrap="square" lIns="0" tIns="0" rIns="0" bIns="0" rtlCol="0">
            <a:spAutoFit/>
          </a:bodyPr>
          <a:lstStyle>
            <a:defPPr>
              <a:defRPr lang="zh-CN"/>
            </a:defPPr>
            <a:lvl1pPr>
              <a:defRPr sz="1600">
                <a:latin typeface="MiSans Normal" panose="00000500000000000000" pitchFamily="2" charset="-122"/>
                <a:ea typeface="MiSans Normal" panose="00000500000000000000" pitchFamily="2" charset="-122"/>
              </a:defRPr>
            </a:lvl1pPr>
          </a:lstStyle>
          <a:p>
            <a:pPr algn="l">
              <a:lnSpc>
                <a:spcPct val="110000"/>
              </a:lnSpc>
            </a:pPr>
            <a:r>
              <a:rPr lang="en-US" altLang="ja-JP" sz="4800" dirty="0">
                <a:solidFill>
                  <a:schemeClr val="bg1"/>
                </a:solidFill>
                <a:latin typeface="Impact" panose="020B0806030902050204" charset="0"/>
                <a:ea typeface="微软雅黑" panose="020B0503020204020204" pitchFamily="34" charset="-122"/>
                <a:cs typeface="微软雅黑" panose="020B0503020204020204" pitchFamily="34" charset="-122"/>
              </a:rPr>
              <a:t>TOKYO REBORN </a:t>
            </a:r>
            <a:endParaRPr lang="en-US" altLang="ja-JP" sz="4800" dirty="0">
              <a:solidFill>
                <a:schemeClr val="bg1"/>
              </a:solidFill>
              <a:latin typeface="Impact" panose="020B0806030902050204" charset="0"/>
              <a:ea typeface="微软雅黑" panose="020B0503020204020204" pitchFamily="34" charset="-122"/>
              <a:cs typeface="微软雅黑" panose="020B0503020204020204" pitchFamily="34" charset="-122"/>
            </a:endParaRPr>
          </a:p>
          <a:p>
            <a:pPr algn="l">
              <a:lnSpc>
                <a:spcPct val="110000"/>
              </a:lnSpc>
            </a:pPr>
            <a:r>
              <a:rPr kumimoji="1" lang="zh-CN" altLang="en-US" sz="4800" b="1" u="sng" dirty="0">
                <a:solidFill>
                  <a:schemeClr val="bg1"/>
                </a:solidFill>
                <a:latin typeface="Impact" panose="020B0806030902050204" charset="0"/>
                <a:ea typeface="微软雅黑" panose="020B0503020204020204" pitchFamily="34" charset="-122"/>
                <a:cs typeface="微软雅黑" panose="020B0503020204020204" pitchFamily="34" charset="-122"/>
              </a:rPr>
              <a:t>脂肪粒超微创技术</a:t>
            </a:r>
            <a:endParaRPr kumimoji="1" lang="zh-CN" altLang="en-US" sz="4800" b="1" u="sng" dirty="0">
              <a:solidFill>
                <a:schemeClr val="bg1"/>
              </a:solidFill>
              <a:latin typeface="Impact" panose="020B0806030902050204" charset="0"/>
              <a:ea typeface="微软雅黑" panose="020B0503020204020204" pitchFamily="34" charset="-122"/>
              <a:cs typeface="微软雅黑" panose="020B0503020204020204" pitchFamily="34" charset="-122"/>
            </a:endParaRPr>
          </a:p>
        </p:txBody>
      </p:sp>
      <p:pic>
        <p:nvPicPr>
          <p:cNvPr id="6" name="图片 5" descr="蓝色床上的人&#10;&#10;描述已自动生成"/>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649897" y="2412465"/>
            <a:ext cx="3054560" cy="3054560"/>
          </a:xfrm>
          <a:prstGeom prst="ellipse">
            <a:avLst/>
          </a:prstGeom>
          <a:ln w="19050">
            <a:solidFill>
              <a:schemeClr val="accent4">
                <a:lumMod val="75000"/>
              </a:schemeClr>
            </a:solidFill>
          </a:ln>
        </p:spPr>
      </p:pic>
      <p:sp>
        <p:nvSpPr>
          <p:cNvPr id="7" name="文本框 6"/>
          <p:cNvSpPr txBox="1"/>
          <p:nvPr/>
        </p:nvSpPr>
        <p:spPr>
          <a:xfrm>
            <a:off x="556694" y="5889092"/>
            <a:ext cx="3691991" cy="519430"/>
          </a:xfrm>
          <a:prstGeom prst="rect">
            <a:avLst/>
          </a:prstGeom>
          <a:noFill/>
        </p:spPr>
        <p:txBody>
          <a:bodyPr wrap="square" lIns="0" tIns="0" rIns="0" bIns="0" rtlCol="0">
            <a:spAutoFit/>
          </a:bodyPr>
          <a:lstStyle/>
          <a:p>
            <a:pPr algn="ctr"/>
            <a:r>
              <a:rPr lang="zh-CN" altLang="en-US"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仅</a:t>
            </a:r>
            <a:r>
              <a:rPr lang="en-US" altLang="ja-JP"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5mm</a:t>
            </a:r>
            <a:r>
              <a:rPr lang="zh-CN" altLang="en-US"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切口</a:t>
            </a:r>
            <a:endParaRPr lang="zh-CN" altLang="en-US"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女人在床上&#10;&#10;中度可信度描述已自动生成"/>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a:xfrm>
            <a:off x="4740288" y="2361953"/>
            <a:ext cx="3054560" cy="3054560"/>
          </a:xfrm>
          <a:prstGeom prst="ellipse">
            <a:avLst/>
          </a:prstGeom>
          <a:ln w="19050">
            <a:solidFill>
              <a:schemeClr val="accent4">
                <a:lumMod val="75000"/>
              </a:schemeClr>
            </a:solidFill>
          </a:ln>
        </p:spPr>
      </p:pic>
      <p:sp>
        <p:nvSpPr>
          <p:cNvPr id="9" name="文本框 8"/>
          <p:cNvSpPr txBox="1"/>
          <p:nvPr/>
        </p:nvSpPr>
        <p:spPr>
          <a:xfrm>
            <a:off x="4885055" y="5888990"/>
            <a:ext cx="2764790" cy="519430"/>
          </a:xfrm>
          <a:prstGeom prst="rect">
            <a:avLst/>
          </a:prstGeom>
          <a:noFill/>
        </p:spPr>
        <p:txBody>
          <a:bodyPr wrap="square" lIns="0" tIns="0" rIns="0" bIns="0" rtlCol="0">
            <a:spAutoFit/>
          </a:bodyPr>
          <a:lstStyle/>
          <a:p>
            <a:pPr algn="ctr"/>
            <a:r>
              <a:rPr lang="zh-CN" altLang="en-US" sz="3380" dirty="0">
                <a:solidFill>
                  <a:schemeClr val="bg1"/>
                </a:solidFill>
                <a:latin typeface="微软雅黑" panose="020B0503020204020204" pitchFamily="34" charset="-122"/>
                <a:ea typeface="微软雅黑" panose="020B0503020204020204" pitchFamily="34" charset="-122"/>
              </a:rPr>
              <a:t>术中基本无痛</a:t>
            </a:r>
            <a:endParaRPr lang="zh-CN" altLang="en-US" sz="3380" dirty="0">
              <a:solidFill>
                <a:schemeClr val="bg1"/>
              </a:solidFill>
              <a:latin typeface="微软雅黑" panose="020B0503020204020204" pitchFamily="34" charset="-122"/>
              <a:ea typeface="微软雅黑" panose="020B0503020204020204" pitchFamily="34" charset="-122"/>
            </a:endParaRPr>
          </a:p>
        </p:txBody>
      </p:sp>
      <p:pic>
        <p:nvPicPr>
          <p:cNvPr id="10" name="图片 9" descr="图片包含 人, 室内, 病房, 汽车&#10;&#10;描述已自动生成"/>
          <p:cNvPicPr/>
          <p:nvPr/>
        </p:nvPicPr>
        <p:blipFill rotWithShape="1">
          <a:blip r:embed="rId4" cstate="print">
            <a:extLst>
              <a:ext uri="{BEBA8EAE-BF5A-486C-A8C5-ECC9F3942E4B}">
                <a14:imgProps xmlns:a14="http://schemas.microsoft.com/office/drawing/2010/main">
                  <a14:imgLayer r:embed="rId5">
                    <a14:imgEffect>
                      <a14:brightnessContrast bright="4000" contrast="3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a:xfrm rot="5400000">
            <a:off x="8756789" y="2336522"/>
            <a:ext cx="3054560" cy="3054560"/>
          </a:xfrm>
          <a:prstGeom prst="ellipse">
            <a:avLst/>
          </a:prstGeom>
          <a:ln w="19050">
            <a:solidFill>
              <a:schemeClr val="accent4">
                <a:lumMod val="75000"/>
              </a:schemeClr>
            </a:solidFill>
          </a:ln>
        </p:spPr>
      </p:pic>
      <p:sp>
        <p:nvSpPr>
          <p:cNvPr id="11" name="文本框 10"/>
          <p:cNvSpPr txBox="1"/>
          <p:nvPr/>
        </p:nvSpPr>
        <p:spPr>
          <a:xfrm>
            <a:off x="8830681" y="5888768"/>
            <a:ext cx="3054559" cy="519430"/>
          </a:xfrm>
          <a:prstGeom prst="rect">
            <a:avLst/>
          </a:prstGeom>
          <a:noFill/>
        </p:spPr>
        <p:txBody>
          <a:bodyPr wrap="square" lIns="0" tIns="0" rIns="0" bIns="0" rtlCol="0">
            <a:spAutoFit/>
          </a:bodyPr>
          <a:lstStyle/>
          <a:p>
            <a:pPr algn="ctr"/>
            <a:r>
              <a:rPr lang="en-US" altLang="ja-JP"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颗脂肪粒</a:t>
            </a:r>
            <a:endParaRPr lang="zh-CN" altLang="en-US" sz="338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6956626" y="971098"/>
            <a:ext cx="3701922" cy="765810"/>
          </a:xfrm>
          <a:prstGeom prst="rect">
            <a:avLst/>
          </a:prstGeom>
          <a:noFill/>
        </p:spPr>
        <p:txBody>
          <a:bodyPr wrap="square" lIns="0" tIns="0" rIns="0" bIns="0" rtlCol="0">
            <a:spAutoFit/>
          </a:bodyPr>
          <a:lstStyle/>
          <a:p>
            <a:r>
              <a:rPr lang="zh-CN" altLang="en-US" sz="3555" b="1" dirty="0">
                <a:solidFill>
                  <a:schemeClr val="bg1"/>
                </a:solidFill>
                <a:latin typeface="Times New Roman" panose="02020603050405020304" charset="0"/>
                <a:ea typeface="宋体" panose="02010600030101010101" pitchFamily="2" charset="-122"/>
                <a:cs typeface="微软雅黑" panose="020B0503020204020204" pitchFamily="34" charset="-122"/>
              </a:rPr>
              <a:t>身体</a:t>
            </a:r>
            <a:r>
              <a:rPr lang="zh-CN" altLang="en-US" sz="4980" b="1" dirty="0">
                <a:solidFill>
                  <a:schemeClr val="bg1"/>
                </a:solidFill>
                <a:latin typeface="Times New Roman" panose="02020603050405020304" charset="0"/>
                <a:ea typeface="宋体" panose="02010600030101010101" pitchFamily="2" charset="-122"/>
                <a:cs typeface="微软雅黑" panose="020B0503020204020204" pitchFamily="34" charset="-122"/>
              </a:rPr>
              <a:t> </a:t>
            </a:r>
            <a:r>
              <a:rPr lang="en-US" altLang="zh-CN" sz="4980" b="1" dirty="0">
                <a:solidFill>
                  <a:schemeClr val="bg1"/>
                </a:solidFill>
                <a:latin typeface="Times New Roman" panose="02020603050405020304" charset="0"/>
                <a:ea typeface="宋体" panose="02010600030101010101" pitchFamily="2" charset="-122"/>
                <a:cs typeface="微软雅黑" panose="020B0503020204020204" pitchFamily="34" charset="-122"/>
              </a:rPr>
              <a:t>0</a:t>
            </a:r>
            <a:r>
              <a:rPr lang="zh-CN" altLang="en-US" sz="4980" b="1" dirty="0">
                <a:solidFill>
                  <a:schemeClr val="bg1"/>
                </a:solidFill>
                <a:latin typeface="Times New Roman" panose="02020603050405020304" charset="0"/>
                <a:ea typeface="宋体" panose="02010600030101010101" pitchFamily="2" charset="-122"/>
                <a:cs typeface="微软雅黑" panose="020B0503020204020204" pitchFamily="34" charset="-122"/>
              </a:rPr>
              <a:t>负担</a:t>
            </a:r>
            <a:endParaRPr lang="zh-CN" altLang="en-US" sz="4980" b="1" dirty="0">
              <a:solidFill>
                <a:schemeClr val="bg1"/>
              </a:solidFill>
              <a:latin typeface="Times New Roman" panose="02020603050405020304" charset="0"/>
              <a:ea typeface="宋体" panose="02010600030101010101" pitchFamily="2" charset="-122"/>
              <a:cs typeface="微软雅黑" panose="020B0503020204020204" pitchFamily="34" charset="-122"/>
            </a:endParaRPr>
          </a:p>
        </p:txBody>
      </p:sp>
    </p:spTree>
  </p:cSld>
  <p:clrMapOvr>
    <a:masterClrMapping/>
  </p:clrMapOvr>
  <p:transition/>
  <p:timing>
    <p:tnLst>
      <p:par>
        <p:cTn id="1" dur="indefinite" restart="never" nodeType="tmRoot"/>
      </p:par>
    </p:tnLst>
    <p:bldLst>
      <p:bldP spid="9" grpId="1"/>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7aa98dc542ad904ad6b182d00ccb98f"/>
          <p:cNvPicPr>
            <a:picLocks noChangeAspect="1"/>
          </p:cNvPicPr>
          <p:nvPr/>
        </p:nvPicPr>
        <p:blipFill>
          <a:blip r:embed="rId1"/>
          <a:stretch>
            <a:fillRect/>
          </a:stretch>
        </p:blipFill>
        <p:spPr>
          <a:xfrm>
            <a:off x="361950" y="1908810"/>
            <a:ext cx="3771900" cy="3166745"/>
          </a:xfrm>
          <a:prstGeom prst="rect">
            <a:avLst/>
          </a:prstGeom>
        </p:spPr>
      </p:pic>
      <p:grpSp>
        <p:nvGrpSpPr>
          <p:cNvPr id="6" name="组合 5"/>
          <p:cNvGrpSpPr/>
          <p:nvPr>
            <p:custDataLst>
              <p:tags r:id="rId2"/>
            </p:custDataLst>
          </p:nvPr>
        </p:nvGrpSpPr>
        <p:grpSpPr>
          <a:xfrm>
            <a:off x="4480560" y="892175"/>
            <a:ext cx="732790" cy="732790"/>
            <a:chOff x="4406" y="4557"/>
            <a:chExt cx="1108" cy="1108"/>
          </a:xfrm>
        </p:grpSpPr>
        <p:sp>
          <p:nvSpPr>
            <p:cNvPr id="7" name="椭圆 6"/>
            <p:cNvSpPr/>
            <p:nvPr>
              <p:custDataLst>
                <p:tags r:id="rId3"/>
              </p:custDataLst>
            </p:nvPr>
          </p:nvSpPr>
          <p:spPr>
            <a:xfrm>
              <a:off x="4406" y="4557"/>
              <a:ext cx="1108" cy="1108"/>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sp>
          <p:nvSpPr>
            <p:cNvPr id="28" name="Freeform 20"/>
            <p:cNvSpPr>
              <a:spLocks noEditPoints="1"/>
            </p:cNvSpPr>
            <p:nvPr>
              <p:custDataLst>
                <p:tags r:id="rId4"/>
              </p:custDataLst>
            </p:nvPr>
          </p:nvSpPr>
          <p:spPr bwMode="auto">
            <a:xfrm>
              <a:off x="4713" y="4919"/>
              <a:ext cx="498" cy="396"/>
            </a:xfrm>
            <a:custGeom>
              <a:avLst/>
              <a:gdLst>
                <a:gd name="T0" fmla="*/ 166 w 184"/>
                <a:gd name="T1" fmla="*/ 4 h 146"/>
                <a:gd name="T2" fmla="*/ 136 w 184"/>
                <a:gd name="T3" fmla="*/ 35 h 146"/>
                <a:gd name="T4" fmla="*/ 136 w 184"/>
                <a:gd name="T5" fmla="*/ 17 h 146"/>
                <a:gd name="T6" fmla="*/ 120 w 184"/>
                <a:gd name="T7" fmla="*/ 1 h 146"/>
                <a:gd name="T8" fmla="*/ 16 w 184"/>
                <a:gd name="T9" fmla="*/ 1 h 146"/>
                <a:gd name="T10" fmla="*/ 0 w 184"/>
                <a:gd name="T11" fmla="*/ 17 h 146"/>
                <a:gd name="T12" fmla="*/ 0 w 184"/>
                <a:gd name="T13" fmla="*/ 129 h 146"/>
                <a:gd name="T14" fmla="*/ 16 w 184"/>
                <a:gd name="T15" fmla="*/ 145 h 146"/>
                <a:gd name="T16" fmla="*/ 120 w 184"/>
                <a:gd name="T17" fmla="*/ 145 h 146"/>
                <a:gd name="T18" fmla="*/ 136 w 184"/>
                <a:gd name="T19" fmla="*/ 129 h 146"/>
                <a:gd name="T20" fmla="*/ 136 w 184"/>
                <a:gd name="T21" fmla="*/ 110 h 146"/>
                <a:gd name="T22" fmla="*/ 166 w 184"/>
                <a:gd name="T23" fmla="*/ 142 h 146"/>
                <a:gd name="T24" fmla="*/ 184 w 184"/>
                <a:gd name="T25" fmla="*/ 142 h 146"/>
                <a:gd name="T26" fmla="*/ 184 w 184"/>
                <a:gd name="T27" fmla="*/ 4 h 146"/>
                <a:gd name="T28" fmla="*/ 166 w 184"/>
                <a:gd name="T29" fmla="*/ 4 h 146"/>
                <a:gd name="T30" fmla="*/ 128 w 184"/>
                <a:gd name="T31" fmla="*/ 92 h 146"/>
                <a:gd name="T32" fmla="*/ 128 w 184"/>
                <a:gd name="T33" fmla="*/ 129 h 146"/>
                <a:gd name="T34" fmla="*/ 120 w 184"/>
                <a:gd name="T35" fmla="*/ 137 h 146"/>
                <a:gd name="T36" fmla="*/ 16 w 184"/>
                <a:gd name="T37" fmla="*/ 137 h 146"/>
                <a:gd name="T38" fmla="*/ 8 w 184"/>
                <a:gd name="T39" fmla="*/ 129 h 146"/>
                <a:gd name="T40" fmla="*/ 8 w 184"/>
                <a:gd name="T41" fmla="*/ 17 h 146"/>
                <a:gd name="T42" fmla="*/ 16 w 184"/>
                <a:gd name="T43" fmla="*/ 9 h 146"/>
                <a:gd name="T44" fmla="*/ 120 w 184"/>
                <a:gd name="T45" fmla="*/ 9 h 146"/>
                <a:gd name="T46" fmla="*/ 128 w 184"/>
                <a:gd name="T47" fmla="*/ 17 h 146"/>
                <a:gd name="T48" fmla="*/ 128 w 184"/>
                <a:gd name="T49" fmla="*/ 54 h 146"/>
                <a:gd name="T50" fmla="*/ 176 w 184"/>
                <a:gd name="T51" fmla="*/ 7 h 146"/>
                <a:gd name="T52" fmla="*/ 176 w 184"/>
                <a:gd name="T53" fmla="*/ 139 h 146"/>
                <a:gd name="T54" fmla="*/ 128 w 184"/>
                <a:gd name="T55"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146">
                  <a:moveTo>
                    <a:pt x="166" y="4"/>
                  </a:moveTo>
                  <a:cubicBezTo>
                    <a:pt x="136" y="35"/>
                    <a:pt x="136" y="35"/>
                    <a:pt x="136" y="35"/>
                  </a:cubicBezTo>
                  <a:cubicBezTo>
                    <a:pt x="136" y="17"/>
                    <a:pt x="136" y="17"/>
                    <a:pt x="136" y="17"/>
                  </a:cubicBezTo>
                  <a:cubicBezTo>
                    <a:pt x="136" y="8"/>
                    <a:pt x="129" y="1"/>
                    <a:pt x="120" y="1"/>
                  </a:cubicBezTo>
                  <a:cubicBezTo>
                    <a:pt x="16" y="1"/>
                    <a:pt x="16" y="1"/>
                    <a:pt x="16" y="1"/>
                  </a:cubicBezTo>
                  <a:cubicBezTo>
                    <a:pt x="7" y="1"/>
                    <a:pt x="0" y="8"/>
                    <a:pt x="0" y="17"/>
                  </a:cubicBezTo>
                  <a:cubicBezTo>
                    <a:pt x="0" y="129"/>
                    <a:pt x="0" y="129"/>
                    <a:pt x="0" y="129"/>
                  </a:cubicBezTo>
                  <a:cubicBezTo>
                    <a:pt x="0" y="138"/>
                    <a:pt x="7" y="145"/>
                    <a:pt x="16" y="145"/>
                  </a:cubicBezTo>
                  <a:cubicBezTo>
                    <a:pt x="120" y="145"/>
                    <a:pt x="120" y="145"/>
                    <a:pt x="120" y="145"/>
                  </a:cubicBezTo>
                  <a:cubicBezTo>
                    <a:pt x="129" y="145"/>
                    <a:pt x="136" y="138"/>
                    <a:pt x="136" y="129"/>
                  </a:cubicBezTo>
                  <a:cubicBezTo>
                    <a:pt x="136" y="110"/>
                    <a:pt x="136" y="110"/>
                    <a:pt x="136" y="110"/>
                  </a:cubicBezTo>
                  <a:cubicBezTo>
                    <a:pt x="166" y="142"/>
                    <a:pt x="166" y="142"/>
                    <a:pt x="166" y="142"/>
                  </a:cubicBezTo>
                  <a:cubicBezTo>
                    <a:pt x="171" y="146"/>
                    <a:pt x="179" y="146"/>
                    <a:pt x="184" y="142"/>
                  </a:cubicBezTo>
                  <a:cubicBezTo>
                    <a:pt x="184" y="4"/>
                    <a:pt x="184" y="4"/>
                    <a:pt x="184" y="4"/>
                  </a:cubicBezTo>
                  <a:cubicBezTo>
                    <a:pt x="179" y="0"/>
                    <a:pt x="171" y="0"/>
                    <a:pt x="166" y="4"/>
                  </a:cubicBezTo>
                  <a:close/>
                  <a:moveTo>
                    <a:pt x="128" y="92"/>
                  </a:moveTo>
                  <a:cubicBezTo>
                    <a:pt x="128" y="129"/>
                    <a:pt x="128" y="129"/>
                    <a:pt x="128" y="129"/>
                  </a:cubicBezTo>
                  <a:cubicBezTo>
                    <a:pt x="128" y="133"/>
                    <a:pt x="124" y="137"/>
                    <a:pt x="120" y="137"/>
                  </a:cubicBezTo>
                  <a:cubicBezTo>
                    <a:pt x="16" y="137"/>
                    <a:pt x="16" y="137"/>
                    <a:pt x="16" y="137"/>
                  </a:cubicBezTo>
                  <a:cubicBezTo>
                    <a:pt x="12" y="137"/>
                    <a:pt x="8" y="133"/>
                    <a:pt x="8" y="129"/>
                  </a:cubicBezTo>
                  <a:cubicBezTo>
                    <a:pt x="8" y="17"/>
                    <a:pt x="8" y="17"/>
                    <a:pt x="8" y="17"/>
                  </a:cubicBezTo>
                  <a:cubicBezTo>
                    <a:pt x="8" y="13"/>
                    <a:pt x="12" y="9"/>
                    <a:pt x="16" y="9"/>
                  </a:cubicBezTo>
                  <a:cubicBezTo>
                    <a:pt x="120" y="9"/>
                    <a:pt x="120" y="9"/>
                    <a:pt x="120" y="9"/>
                  </a:cubicBezTo>
                  <a:cubicBezTo>
                    <a:pt x="124" y="9"/>
                    <a:pt x="128" y="13"/>
                    <a:pt x="128" y="17"/>
                  </a:cubicBezTo>
                  <a:cubicBezTo>
                    <a:pt x="128" y="54"/>
                    <a:pt x="128" y="54"/>
                    <a:pt x="128" y="54"/>
                  </a:cubicBezTo>
                  <a:cubicBezTo>
                    <a:pt x="140" y="42"/>
                    <a:pt x="161" y="22"/>
                    <a:pt x="176" y="7"/>
                  </a:cubicBezTo>
                  <a:cubicBezTo>
                    <a:pt x="176" y="7"/>
                    <a:pt x="176" y="139"/>
                    <a:pt x="176" y="139"/>
                  </a:cubicBezTo>
                  <a:cubicBezTo>
                    <a:pt x="161" y="125"/>
                    <a:pt x="140" y="104"/>
                    <a:pt x="128" y="92"/>
                  </a:cubicBezTo>
                  <a:close/>
                </a:path>
              </a:pathLst>
            </a:custGeom>
            <a:solidFill>
              <a:schemeClr val="bg1"/>
            </a:solidFill>
            <a:ln>
              <a:noFill/>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grpSp>
      <p:grpSp>
        <p:nvGrpSpPr>
          <p:cNvPr id="16" name="组合 15"/>
          <p:cNvGrpSpPr/>
          <p:nvPr>
            <p:custDataLst>
              <p:tags r:id="rId5"/>
            </p:custDataLst>
          </p:nvPr>
        </p:nvGrpSpPr>
        <p:grpSpPr>
          <a:xfrm>
            <a:off x="4509770" y="1986915"/>
            <a:ext cx="703580" cy="703580"/>
            <a:chOff x="7518" y="4557"/>
            <a:chExt cx="1108" cy="1108"/>
          </a:xfrm>
        </p:grpSpPr>
        <p:sp>
          <p:nvSpPr>
            <p:cNvPr id="8" name="椭圆 7"/>
            <p:cNvSpPr/>
            <p:nvPr>
              <p:custDataLst>
                <p:tags r:id="rId6"/>
              </p:custDataLst>
            </p:nvPr>
          </p:nvSpPr>
          <p:spPr>
            <a:xfrm>
              <a:off x="7518" y="4557"/>
              <a:ext cx="1108" cy="1108"/>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sp>
          <p:nvSpPr>
            <p:cNvPr id="2050" name="Freeform 26"/>
            <p:cNvSpPr>
              <a:spLocks noEditPoints="1"/>
            </p:cNvSpPr>
            <p:nvPr>
              <p:custDataLst>
                <p:tags r:id="rId7"/>
              </p:custDataLst>
            </p:nvPr>
          </p:nvSpPr>
          <p:spPr bwMode="auto">
            <a:xfrm>
              <a:off x="7827" y="4850"/>
              <a:ext cx="501" cy="465"/>
            </a:xfrm>
            <a:custGeom>
              <a:avLst/>
              <a:gdLst>
                <a:gd name="T0" fmla="*/ 184 w 185"/>
                <a:gd name="T1" fmla="*/ 64 h 172"/>
                <a:gd name="T2" fmla="*/ 179 w 185"/>
                <a:gd name="T3" fmla="*/ 60 h 172"/>
                <a:gd name="T4" fmla="*/ 117 w 185"/>
                <a:gd name="T5" fmla="*/ 60 h 172"/>
                <a:gd name="T6" fmla="*/ 98 w 185"/>
                <a:gd name="T7" fmla="*/ 4 h 172"/>
                <a:gd name="T8" fmla="*/ 93 w 185"/>
                <a:gd name="T9" fmla="*/ 0 h 172"/>
                <a:gd name="T10" fmla="*/ 93 w 185"/>
                <a:gd name="T11" fmla="*/ 0 h 172"/>
                <a:gd name="T12" fmla="*/ 86 w 185"/>
                <a:gd name="T13" fmla="*/ 4 h 172"/>
                <a:gd name="T14" fmla="*/ 68 w 185"/>
                <a:gd name="T15" fmla="*/ 60 h 172"/>
                <a:gd name="T16" fmla="*/ 7 w 185"/>
                <a:gd name="T17" fmla="*/ 60 h 172"/>
                <a:gd name="T18" fmla="*/ 1 w 185"/>
                <a:gd name="T19" fmla="*/ 64 h 172"/>
                <a:gd name="T20" fmla="*/ 4 w 185"/>
                <a:gd name="T21" fmla="*/ 71 h 172"/>
                <a:gd name="T22" fmla="*/ 50 w 185"/>
                <a:gd name="T23" fmla="*/ 108 h 172"/>
                <a:gd name="T24" fmla="*/ 33 w 185"/>
                <a:gd name="T25" fmla="*/ 164 h 172"/>
                <a:gd name="T26" fmla="*/ 35 w 185"/>
                <a:gd name="T27" fmla="*/ 171 h 172"/>
                <a:gd name="T28" fmla="*/ 43 w 185"/>
                <a:gd name="T29" fmla="*/ 171 h 172"/>
                <a:gd name="T30" fmla="*/ 93 w 185"/>
                <a:gd name="T31" fmla="*/ 135 h 172"/>
                <a:gd name="T32" fmla="*/ 143 w 185"/>
                <a:gd name="T33" fmla="*/ 171 h 172"/>
                <a:gd name="T34" fmla="*/ 147 w 185"/>
                <a:gd name="T35" fmla="*/ 172 h 172"/>
                <a:gd name="T36" fmla="*/ 150 w 185"/>
                <a:gd name="T37" fmla="*/ 171 h 172"/>
                <a:gd name="T38" fmla="*/ 152 w 185"/>
                <a:gd name="T39" fmla="*/ 164 h 172"/>
                <a:gd name="T40" fmla="*/ 132 w 185"/>
                <a:gd name="T41" fmla="*/ 108 h 172"/>
                <a:gd name="T42" fmla="*/ 182 w 185"/>
                <a:gd name="T43" fmla="*/ 71 h 172"/>
                <a:gd name="T44" fmla="*/ 184 w 185"/>
                <a:gd name="T45" fmla="*/ 64 h 172"/>
                <a:gd name="T46" fmla="*/ 128 w 185"/>
                <a:gd name="T47" fmla="*/ 102 h 172"/>
                <a:gd name="T48" fmla="*/ 125 w 185"/>
                <a:gd name="T49" fmla="*/ 111 h 172"/>
                <a:gd name="T50" fmla="*/ 145 w 185"/>
                <a:gd name="T51" fmla="*/ 164 h 172"/>
                <a:gd name="T52" fmla="*/ 97 w 185"/>
                <a:gd name="T53" fmla="*/ 129 h 172"/>
                <a:gd name="T54" fmla="*/ 88 w 185"/>
                <a:gd name="T55" fmla="*/ 129 h 172"/>
                <a:gd name="T56" fmla="*/ 41 w 185"/>
                <a:gd name="T57" fmla="*/ 164 h 172"/>
                <a:gd name="T58" fmla="*/ 56 w 185"/>
                <a:gd name="T59" fmla="*/ 111 h 172"/>
                <a:gd name="T60" fmla="*/ 55 w 185"/>
                <a:gd name="T61" fmla="*/ 102 h 172"/>
                <a:gd name="T62" fmla="*/ 12 w 185"/>
                <a:gd name="T63" fmla="*/ 68 h 172"/>
                <a:gd name="T64" fmla="*/ 67 w 185"/>
                <a:gd name="T65" fmla="*/ 68 h 172"/>
                <a:gd name="T66" fmla="*/ 75 w 185"/>
                <a:gd name="T67" fmla="*/ 62 h 172"/>
                <a:gd name="T68" fmla="*/ 92 w 185"/>
                <a:gd name="T69" fmla="*/ 8 h 172"/>
                <a:gd name="T70" fmla="*/ 110 w 185"/>
                <a:gd name="T71" fmla="*/ 62 h 172"/>
                <a:gd name="T72" fmla="*/ 118 w 185"/>
                <a:gd name="T73" fmla="*/ 68 h 172"/>
                <a:gd name="T74" fmla="*/ 175 w 185"/>
                <a:gd name="T75" fmla="*/ 68 h 172"/>
                <a:gd name="T76" fmla="*/ 128 w 185"/>
                <a:gd name="T77" fmla="*/ 10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5" h="172">
                  <a:moveTo>
                    <a:pt x="184" y="64"/>
                  </a:moveTo>
                  <a:cubicBezTo>
                    <a:pt x="184" y="62"/>
                    <a:pt x="181" y="60"/>
                    <a:pt x="179" y="60"/>
                  </a:cubicBezTo>
                  <a:cubicBezTo>
                    <a:pt x="117" y="60"/>
                    <a:pt x="117" y="60"/>
                    <a:pt x="117" y="60"/>
                  </a:cubicBezTo>
                  <a:cubicBezTo>
                    <a:pt x="98" y="4"/>
                    <a:pt x="98" y="4"/>
                    <a:pt x="98" y="4"/>
                  </a:cubicBezTo>
                  <a:cubicBezTo>
                    <a:pt x="97" y="2"/>
                    <a:pt x="96" y="0"/>
                    <a:pt x="93" y="0"/>
                  </a:cubicBezTo>
                  <a:cubicBezTo>
                    <a:pt x="93" y="0"/>
                    <a:pt x="93" y="0"/>
                    <a:pt x="93" y="0"/>
                  </a:cubicBezTo>
                  <a:cubicBezTo>
                    <a:pt x="90" y="0"/>
                    <a:pt x="87" y="2"/>
                    <a:pt x="86" y="4"/>
                  </a:cubicBezTo>
                  <a:cubicBezTo>
                    <a:pt x="68" y="60"/>
                    <a:pt x="68" y="60"/>
                    <a:pt x="68" y="60"/>
                  </a:cubicBezTo>
                  <a:cubicBezTo>
                    <a:pt x="7" y="60"/>
                    <a:pt x="7" y="60"/>
                    <a:pt x="7" y="60"/>
                  </a:cubicBezTo>
                  <a:cubicBezTo>
                    <a:pt x="4" y="60"/>
                    <a:pt x="2" y="62"/>
                    <a:pt x="1" y="64"/>
                  </a:cubicBezTo>
                  <a:cubicBezTo>
                    <a:pt x="0" y="67"/>
                    <a:pt x="1" y="70"/>
                    <a:pt x="4" y="71"/>
                  </a:cubicBezTo>
                  <a:cubicBezTo>
                    <a:pt x="50" y="108"/>
                    <a:pt x="50" y="108"/>
                    <a:pt x="50" y="108"/>
                  </a:cubicBezTo>
                  <a:cubicBezTo>
                    <a:pt x="33" y="164"/>
                    <a:pt x="33" y="164"/>
                    <a:pt x="33" y="164"/>
                  </a:cubicBezTo>
                  <a:cubicBezTo>
                    <a:pt x="32" y="167"/>
                    <a:pt x="33" y="169"/>
                    <a:pt x="35" y="171"/>
                  </a:cubicBezTo>
                  <a:cubicBezTo>
                    <a:pt x="38" y="172"/>
                    <a:pt x="41" y="172"/>
                    <a:pt x="43" y="171"/>
                  </a:cubicBezTo>
                  <a:cubicBezTo>
                    <a:pt x="93" y="135"/>
                    <a:pt x="93" y="135"/>
                    <a:pt x="93" y="135"/>
                  </a:cubicBezTo>
                  <a:cubicBezTo>
                    <a:pt x="143" y="171"/>
                    <a:pt x="143" y="171"/>
                    <a:pt x="143" y="171"/>
                  </a:cubicBezTo>
                  <a:cubicBezTo>
                    <a:pt x="144" y="171"/>
                    <a:pt x="145" y="172"/>
                    <a:pt x="147" y="172"/>
                  </a:cubicBezTo>
                  <a:cubicBezTo>
                    <a:pt x="148" y="172"/>
                    <a:pt x="149" y="171"/>
                    <a:pt x="150" y="171"/>
                  </a:cubicBezTo>
                  <a:cubicBezTo>
                    <a:pt x="152" y="169"/>
                    <a:pt x="153" y="166"/>
                    <a:pt x="152" y="164"/>
                  </a:cubicBezTo>
                  <a:cubicBezTo>
                    <a:pt x="132" y="108"/>
                    <a:pt x="132" y="108"/>
                    <a:pt x="132" y="108"/>
                  </a:cubicBezTo>
                  <a:cubicBezTo>
                    <a:pt x="182" y="71"/>
                    <a:pt x="182" y="71"/>
                    <a:pt x="182" y="71"/>
                  </a:cubicBezTo>
                  <a:cubicBezTo>
                    <a:pt x="184" y="70"/>
                    <a:pt x="185" y="67"/>
                    <a:pt x="184" y="64"/>
                  </a:cubicBezTo>
                  <a:close/>
                  <a:moveTo>
                    <a:pt x="128" y="102"/>
                  </a:moveTo>
                  <a:cubicBezTo>
                    <a:pt x="125" y="104"/>
                    <a:pt x="124" y="107"/>
                    <a:pt x="125" y="111"/>
                  </a:cubicBezTo>
                  <a:cubicBezTo>
                    <a:pt x="145" y="164"/>
                    <a:pt x="145" y="164"/>
                    <a:pt x="145" y="164"/>
                  </a:cubicBezTo>
                  <a:cubicBezTo>
                    <a:pt x="97" y="129"/>
                    <a:pt x="97" y="129"/>
                    <a:pt x="97" y="129"/>
                  </a:cubicBezTo>
                  <a:cubicBezTo>
                    <a:pt x="94" y="127"/>
                    <a:pt x="91" y="127"/>
                    <a:pt x="88" y="129"/>
                  </a:cubicBezTo>
                  <a:cubicBezTo>
                    <a:pt x="41" y="164"/>
                    <a:pt x="41" y="164"/>
                    <a:pt x="41" y="164"/>
                  </a:cubicBezTo>
                  <a:cubicBezTo>
                    <a:pt x="56" y="111"/>
                    <a:pt x="56" y="111"/>
                    <a:pt x="56" y="111"/>
                  </a:cubicBezTo>
                  <a:cubicBezTo>
                    <a:pt x="57" y="108"/>
                    <a:pt x="57" y="104"/>
                    <a:pt x="55" y="102"/>
                  </a:cubicBezTo>
                  <a:cubicBezTo>
                    <a:pt x="12" y="68"/>
                    <a:pt x="12" y="68"/>
                    <a:pt x="12" y="68"/>
                  </a:cubicBezTo>
                  <a:cubicBezTo>
                    <a:pt x="67" y="68"/>
                    <a:pt x="67" y="68"/>
                    <a:pt x="67" y="68"/>
                  </a:cubicBezTo>
                  <a:cubicBezTo>
                    <a:pt x="70" y="68"/>
                    <a:pt x="74" y="66"/>
                    <a:pt x="75" y="62"/>
                  </a:cubicBezTo>
                  <a:cubicBezTo>
                    <a:pt x="92" y="8"/>
                    <a:pt x="92" y="8"/>
                    <a:pt x="92" y="8"/>
                  </a:cubicBezTo>
                  <a:cubicBezTo>
                    <a:pt x="110" y="62"/>
                    <a:pt x="110" y="62"/>
                    <a:pt x="110" y="62"/>
                  </a:cubicBezTo>
                  <a:cubicBezTo>
                    <a:pt x="111" y="66"/>
                    <a:pt x="115" y="68"/>
                    <a:pt x="118" y="68"/>
                  </a:cubicBezTo>
                  <a:cubicBezTo>
                    <a:pt x="175" y="68"/>
                    <a:pt x="175" y="68"/>
                    <a:pt x="175" y="68"/>
                  </a:cubicBezTo>
                  <a:lnTo>
                    <a:pt x="128" y="102"/>
                  </a:lnTo>
                  <a:close/>
                </a:path>
              </a:pathLst>
            </a:custGeom>
            <a:solidFill>
              <a:schemeClr val="bg1"/>
            </a:solidFill>
            <a:ln>
              <a:noFill/>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grpSp>
      <p:grpSp>
        <p:nvGrpSpPr>
          <p:cNvPr id="10" name="组合 9"/>
          <p:cNvGrpSpPr/>
          <p:nvPr>
            <p:custDataLst>
              <p:tags r:id="rId8"/>
            </p:custDataLst>
          </p:nvPr>
        </p:nvGrpSpPr>
        <p:grpSpPr>
          <a:xfrm>
            <a:off x="4480560" y="3014345"/>
            <a:ext cx="703580" cy="703580"/>
            <a:chOff x="13676" y="4557"/>
            <a:chExt cx="1108" cy="1108"/>
          </a:xfrm>
        </p:grpSpPr>
        <p:sp>
          <p:nvSpPr>
            <p:cNvPr id="11" name="椭圆 10"/>
            <p:cNvSpPr/>
            <p:nvPr>
              <p:custDataLst>
                <p:tags r:id="rId9"/>
              </p:custDataLst>
            </p:nvPr>
          </p:nvSpPr>
          <p:spPr>
            <a:xfrm>
              <a:off x="13676" y="4557"/>
              <a:ext cx="1108" cy="1108"/>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grpSp>
          <p:nvGrpSpPr>
            <p:cNvPr id="201" name="组合 200"/>
            <p:cNvGrpSpPr/>
            <p:nvPr/>
          </p:nvGrpSpPr>
          <p:grpSpPr>
            <a:xfrm>
              <a:off x="13992" y="4896"/>
              <a:ext cx="478" cy="419"/>
              <a:chOff x="3722" y="2789"/>
              <a:chExt cx="1134" cy="992"/>
            </a:xfrm>
            <a:solidFill>
              <a:schemeClr val="bg1"/>
            </a:solidFill>
          </p:grpSpPr>
          <p:sp>
            <p:nvSpPr>
              <p:cNvPr id="202" name="Freeform 101"/>
              <p:cNvSpPr/>
              <p:nvPr>
                <p:custDataLst>
                  <p:tags r:id="rId10"/>
                </p:custDataLst>
              </p:nvPr>
            </p:nvSpPr>
            <p:spPr bwMode="auto">
              <a:xfrm>
                <a:off x="4164" y="3284"/>
                <a:ext cx="295" cy="150"/>
              </a:xfrm>
              <a:custGeom>
                <a:avLst/>
                <a:gdLst>
                  <a:gd name="T0" fmla="*/ 45 w 50"/>
                  <a:gd name="T1" fmla="*/ 24 h 25"/>
                  <a:gd name="T2" fmla="*/ 43 w 50"/>
                  <a:gd name="T3" fmla="*/ 23 h 25"/>
                  <a:gd name="T4" fmla="*/ 25 w 50"/>
                  <a:gd name="T5" fmla="*/ 9 h 25"/>
                  <a:gd name="T6" fmla="*/ 7 w 50"/>
                  <a:gd name="T7" fmla="*/ 23 h 25"/>
                  <a:gd name="T8" fmla="*/ 2 w 50"/>
                  <a:gd name="T9" fmla="*/ 22 h 25"/>
                  <a:gd name="T10" fmla="*/ 3 w 50"/>
                  <a:gd name="T11" fmla="*/ 17 h 25"/>
                  <a:gd name="T12" fmla="*/ 23 w 50"/>
                  <a:gd name="T13" fmla="*/ 1 h 25"/>
                  <a:gd name="T14" fmla="*/ 27 w 50"/>
                  <a:gd name="T15" fmla="*/ 1 h 25"/>
                  <a:gd name="T16" fmla="*/ 47 w 50"/>
                  <a:gd name="T17" fmla="*/ 17 h 25"/>
                  <a:gd name="T18" fmla="*/ 48 w 50"/>
                  <a:gd name="T19" fmla="*/ 22 h 25"/>
                  <a:gd name="T20" fmla="*/ 45 w 50"/>
                  <a:gd name="T21"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25">
                    <a:moveTo>
                      <a:pt x="45" y="24"/>
                    </a:moveTo>
                    <a:cubicBezTo>
                      <a:pt x="44" y="24"/>
                      <a:pt x="43" y="24"/>
                      <a:pt x="43" y="23"/>
                    </a:cubicBezTo>
                    <a:cubicBezTo>
                      <a:pt x="25" y="9"/>
                      <a:pt x="25" y="9"/>
                      <a:pt x="25" y="9"/>
                    </a:cubicBezTo>
                    <a:cubicBezTo>
                      <a:pt x="7" y="23"/>
                      <a:pt x="7" y="23"/>
                      <a:pt x="7" y="23"/>
                    </a:cubicBezTo>
                    <a:cubicBezTo>
                      <a:pt x="6" y="25"/>
                      <a:pt x="3" y="24"/>
                      <a:pt x="2" y="22"/>
                    </a:cubicBezTo>
                    <a:cubicBezTo>
                      <a:pt x="0" y="21"/>
                      <a:pt x="1" y="18"/>
                      <a:pt x="3" y="17"/>
                    </a:cubicBezTo>
                    <a:cubicBezTo>
                      <a:pt x="23" y="1"/>
                      <a:pt x="23" y="1"/>
                      <a:pt x="23" y="1"/>
                    </a:cubicBezTo>
                    <a:cubicBezTo>
                      <a:pt x="24" y="0"/>
                      <a:pt x="26" y="0"/>
                      <a:pt x="27" y="1"/>
                    </a:cubicBezTo>
                    <a:cubicBezTo>
                      <a:pt x="47" y="17"/>
                      <a:pt x="47" y="17"/>
                      <a:pt x="47" y="17"/>
                    </a:cubicBezTo>
                    <a:cubicBezTo>
                      <a:pt x="49" y="18"/>
                      <a:pt x="50" y="21"/>
                      <a:pt x="48" y="22"/>
                    </a:cubicBezTo>
                    <a:cubicBezTo>
                      <a:pt x="47" y="23"/>
                      <a:pt x="46" y="24"/>
                      <a:pt x="4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203" name="Freeform 102"/>
              <p:cNvSpPr/>
              <p:nvPr>
                <p:custDataLst>
                  <p:tags r:id="rId11"/>
                </p:custDataLst>
              </p:nvPr>
            </p:nvSpPr>
            <p:spPr bwMode="auto">
              <a:xfrm>
                <a:off x="4289" y="3309"/>
                <a:ext cx="48" cy="473"/>
              </a:xfrm>
              <a:custGeom>
                <a:avLst/>
                <a:gdLst>
                  <a:gd name="T0" fmla="*/ 4 w 8"/>
                  <a:gd name="T1" fmla="*/ 80 h 80"/>
                  <a:gd name="T2" fmla="*/ 0 w 8"/>
                  <a:gd name="T3" fmla="*/ 76 h 80"/>
                  <a:gd name="T4" fmla="*/ 0 w 8"/>
                  <a:gd name="T5" fmla="*/ 4 h 80"/>
                  <a:gd name="T6" fmla="*/ 4 w 8"/>
                  <a:gd name="T7" fmla="*/ 0 h 80"/>
                  <a:gd name="T8" fmla="*/ 8 w 8"/>
                  <a:gd name="T9" fmla="*/ 4 h 80"/>
                  <a:gd name="T10" fmla="*/ 8 w 8"/>
                  <a:gd name="T11" fmla="*/ 76 h 80"/>
                  <a:gd name="T12" fmla="*/ 4 w 8"/>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8" h="80">
                    <a:moveTo>
                      <a:pt x="4" y="80"/>
                    </a:moveTo>
                    <a:cubicBezTo>
                      <a:pt x="2" y="80"/>
                      <a:pt x="0" y="78"/>
                      <a:pt x="0" y="76"/>
                    </a:cubicBezTo>
                    <a:cubicBezTo>
                      <a:pt x="0" y="4"/>
                      <a:pt x="0" y="4"/>
                      <a:pt x="0" y="4"/>
                    </a:cubicBezTo>
                    <a:cubicBezTo>
                      <a:pt x="0" y="2"/>
                      <a:pt x="2" y="0"/>
                      <a:pt x="4" y="0"/>
                    </a:cubicBezTo>
                    <a:cubicBezTo>
                      <a:pt x="6" y="0"/>
                      <a:pt x="8" y="2"/>
                      <a:pt x="8" y="4"/>
                    </a:cubicBezTo>
                    <a:cubicBezTo>
                      <a:pt x="8" y="76"/>
                      <a:pt x="8" y="76"/>
                      <a:pt x="8" y="76"/>
                    </a:cubicBezTo>
                    <a:cubicBezTo>
                      <a:pt x="8" y="78"/>
                      <a:pt x="6" y="80"/>
                      <a:pt x="4"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204" name="Freeform 103"/>
              <p:cNvSpPr/>
              <p:nvPr>
                <p:custDataLst>
                  <p:tags r:id="rId12"/>
                </p:custDataLst>
              </p:nvPr>
            </p:nvSpPr>
            <p:spPr bwMode="auto">
              <a:xfrm>
                <a:off x="3722" y="2789"/>
                <a:ext cx="1135" cy="803"/>
              </a:xfrm>
              <a:custGeom>
                <a:avLst/>
                <a:gdLst>
                  <a:gd name="T0" fmla="*/ 157 w 192"/>
                  <a:gd name="T1" fmla="*/ 136 h 136"/>
                  <a:gd name="T2" fmla="*/ 120 w 192"/>
                  <a:gd name="T3" fmla="*/ 136 h 136"/>
                  <a:gd name="T4" fmla="*/ 116 w 192"/>
                  <a:gd name="T5" fmla="*/ 132 h 136"/>
                  <a:gd name="T6" fmla="*/ 120 w 192"/>
                  <a:gd name="T7" fmla="*/ 128 h 136"/>
                  <a:gd name="T8" fmla="*/ 157 w 192"/>
                  <a:gd name="T9" fmla="*/ 128 h 136"/>
                  <a:gd name="T10" fmla="*/ 184 w 192"/>
                  <a:gd name="T11" fmla="*/ 100 h 136"/>
                  <a:gd name="T12" fmla="*/ 171 w 192"/>
                  <a:gd name="T13" fmla="*/ 74 h 136"/>
                  <a:gd name="T14" fmla="*/ 169 w 192"/>
                  <a:gd name="T15" fmla="*/ 71 h 136"/>
                  <a:gd name="T16" fmla="*/ 169 w 192"/>
                  <a:gd name="T17" fmla="*/ 66 h 136"/>
                  <a:gd name="T18" fmla="*/ 108 w 192"/>
                  <a:gd name="T19" fmla="*/ 8 h 136"/>
                  <a:gd name="T20" fmla="*/ 51 w 192"/>
                  <a:gd name="T21" fmla="*/ 51 h 136"/>
                  <a:gd name="T22" fmla="*/ 47 w 192"/>
                  <a:gd name="T23" fmla="*/ 54 h 136"/>
                  <a:gd name="T24" fmla="*/ 46 w 192"/>
                  <a:gd name="T25" fmla="*/ 54 h 136"/>
                  <a:gd name="T26" fmla="*/ 45 w 192"/>
                  <a:gd name="T27" fmla="*/ 54 h 136"/>
                  <a:gd name="T28" fmla="*/ 8 w 192"/>
                  <a:gd name="T29" fmla="*/ 92 h 136"/>
                  <a:gd name="T30" fmla="*/ 45 w 192"/>
                  <a:gd name="T31" fmla="*/ 128 h 136"/>
                  <a:gd name="T32" fmla="*/ 80 w 192"/>
                  <a:gd name="T33" fmla="*/ 128 h 136"/>
                  <a:gd name="T34" fmla="*/ 84 w 192"/>
                  <a:gd name="T35" fmla="*/ 132 h 136"/>
                  <a:gd name="T36" fmla="*/ 80 w 192"/>
                  <a:gd name="T37" fmla="*/ 136 h 136"/>
                  <a:gd name="T38" fmla="*/ 45 w 192"/>
                  <a:gd name="T39" fmla="*/ 136 h 136"/>
                  <a:gd name="T40" fmla="*/ 0 w 192"/>
                  <a:gd name="T41" fmla="*/ 92 h 136"/>
                  <a:gd name="T42" fmla="*/ 44 w 192"/>
                  <a:gd name="T43" fmla="*/ 46 h 136"/>
                  <a:gd name="T44" fmla="*/ 108 w 192"/>
                  <a:gd name="T45" fmla="*/ 0 h 136"/>
                  <a:gd name="T46" fmla="*/ 177 w 192"/>
                  <a:gd name="T47" fmla="*/ 66 h 136"/>
                  <a:gd name="T48" fmla="*/ 177 w 192"/>
                  <a:gd name="T49" fmla="*/ 69 h 136"/>
                  <a:gd name="T50" fmla="*/ 192 w 192"/>
                  <a:gd name="T51" fmla="*/ 100 h 136"/>
                  <a:gd name="T52" fmla="*/ 157 w 192"/>
                  <a:gd name="T53"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2" h="136">
                    <a:moveTo>
                      <a:pt x="157" y="136"/>
                    </a:moveTo>
                    <a:cubicBezTo>
                      <a:pt x="120" y="136"/>
                      <a:pt x="120" y="136"/>
                      <a:pt x="120" y="136"/>
                    </a:cubicBezTo>
                    <a:cubicBezTo>
                      <a:pt x="118" y="136"/>
                      <a:pt x="116" y="134"/>
                      <a:pt x="116" y="132"/>
                    </a:cubicBezTo>
                    <a:cubicBezTo>
                      <a:pt x="116" y="130"/>
                      <a:pt x="118" y="128"/>
                      <a:pt x="120" y="128"/>
                    </a:cubicBezTo>
                    <a:cubicBezTo>
                      <a:pt x="157" y="128"/>
                      <a:pt x="157" y="128"/>
                      <a:pt x="157" y="128"/>
                    </a:cubicBezTo>
                    <a:cubicBezTo>
                      <a:pt x="173" y="128"/>
                      <a:pt x="184" y="116"/>
                      <a:pt x="184" y="100"/>
                    </a:cubicBezTo>
                    <a:cubicBezTo>
                      <a:pt x="184" y="89"/>
                      <a:pt x="179" y="79"/>
                      <a:pt x="171" y="74"/>
                    </a:cubicBezTo>
                    <a:cubicBezTo>
                      <a:pt x="170" y="74"/>
                      <a:pt x="169" y="72"/>
                      <a:pt x="169" y="71"/>
                    </a:cubicBezTo>
                    <a:cubicBezTo>
                      <a:pt x="169" y="69"/>
                      <a:pt x="169" y="68"/>
                      <a:pt x="169" y="66"/>
                    </a:cubicBezTo>
                    <a:cubicBezTo>
                      <a:pt x="169" y="34"/>
                      <a:pt x="142" y="8"/>
                      <a:pt x="108" y="8"/>
                    </a:cubicBezTo>
                    <a:cubicBezTo>
                      <a:pt x="80" y="8"/>
                      <a:pt x="58" y="25"/>
                      <a:pt x="51" y="51"/>
                    </a:cubicBezTo>
                    <a:cubicBezTo>
                      <a:pt x="51" y="53"/>
                      <a:pt x="49" y="54"/>
                      <a:pt x="47" y="54"/>
                    </a:cubicBezTo>
                    <a:cubicBezTo>
                      <a:pt x="47" y="54"/>
                      <a:pt x="46" y="54"/>
                      <a:pt x="46" y="54"/>
                    </a:cubicBezTo>
                    <a:cubicBezTo>
                      <a:pt x="46" y="54"/>
                      <a:pt x="45" y="54"/>
                      <a:pt x="45" y="54"/>
                    </a:cubicBezTo>
                    <a:cubicBezTo>
                      <a:pt x="25" y="54"/>
                      <a:pt x="8" y="72"/>
                      <a:pt x="8" y="92"/>
                    </a:cubicBezTo>
                    <a:cubicBezTo>
                      <a:pt x="8" y="112"/>
                      <a:pt x="25" y="128"/>
                      <a:pt x="45" y="128"/>
                    </a:cubicBezTo>
                    <a:cubicBezTo>
                      <a:pt x="80" y="128"/>
                      <a:pt x="80" y="128"/>
                      <a:pt x="80" y="128"/>
                    </a:cubicBezTo>
                    <a:cubicBezTo>
                      <a:pt x="82" y="128"/>
                      <a:pt x="84" y="130"/>
                      <a:pt x="84" y="132"/>
                    </a:cubicBezTo>
                    <a:cubicBezTo>
                      <a:pt x="84" y="134"/>
                      <a:pt x="82" y="136"/>
                      <a:pt x="80" y="136"/>
                    </a:cubicBezTo>
                    <a:cubicBezTo>
                      <a:pt x="45" y="136"/>
                      <a:pt x="45" y="136"/>
                      <a:pt x="45" y="136"/>
                    </a:cubicBezTo>
                    <a:cubicBezTo>
                      <a:pt x="21" y="136"/>
                      <a:pt x="0" y="116"/>
                      <a:pt x="0" y="92"/>
                    </a:cubicBezTo>
                    <a:cubicBezTo>
                      <a:pt x="0" y="68"/>
                      <a:pt x="21" y="47"/>
                      <a:pt x="44" y="46"/>
                    </a:cubicBezTo>
                    <a:cubicBezTo>
                      <a:pt x="53" y="18"/>
                      <a:pt x="78" y="0"/>
                      <a:pt x="108" y="0"/>
                    </a:cubicBezTo>
                    <a:cubicBezTo>
                      <a:pt x="146" y="0"/>
                      <a:pt x="177" y="30"/>
                      <a:pt x="177" y="66"/>
                    </a:cubicBezTo>
                    <a:cubicBezTo>
                      <a:pt x="177" y="67"/>
                      <a:pt x="177" y="68"/>
                      <a:pt x="177" y="69"/>
                    </a:cubicBezTo>
                    <a:cubicBezTo>
                      <a:pt x="186" y="75"/>
                      <a:pt x="192" y="87"/>
                      <a:pt x="192" y="100"/>
                    </a:cubicBezTo>
                    <a:cubicBezTo>
                      <a:pt x="192" y="120"/>
                      <a:pt x="177" y="136"/>
                      <a:pt x="157" y="1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grpSp>
      </p:grpSp>
      <p:sp>
        <p:nvSpPr>
          <p:cNvPr id="22" name="Rectangle 13"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nvSpPr>
        <p:spPr>
          <a:xfrm>
            <a:off x="593090" y="2302510"/>
            <a:ext cx="3364230" cy="1538605"/>
          </a:xfrm>
          <a:prstGeom prst="rect">
            <a:avLst/>
          </a:prstGeom>
        </p:spPr>
        <p:txBody>
          <a:bodyPr/>
          <a:p>
            <a:pPr algn="ctr">
              <a:lnSpc>
                <a:spcPct val="90000"/>
              </a:lnSpc>
              <a:spcBef>
                <a:spcPts val="1000"/>
              </a:spcBef>
            </a:pPr>
            <a:r>
              <a:rPr lang="zh-CN" altLang="id-ID" sz="4800" b="1" dirty="0">
                <a:solidFill>
                  <a:schemeClr val="tx1"/>
                </a:solidFill>
                <a:latin typeface="浙江民間書刻體" panose="02020600000000000000" pitchFamily="18" charset="-120"/>
                <a:cs typeface="Bellefair" panose="02000602060000020002" pitchFamily="2" charset="-79"/>
              </a:rPr>
              <a:t>媛颂给您的</a:t>
            </a:r>
            <a:r>
              <a:rPr lang="zh-CN" altLang="id-ID" sz="4800" b="1" dirty="0">
                <a:gradFill>
                  <a:gsLst>
                    <a:gs pos="0">
                      <a:srgbClr val="D92763"/>
                    </a:gs>
                    <a:gs pos="50000">
                      <a:srgbClr val="E3447A"/>
                    </a:gs>
                    <a:gs pos="100000">
                      <a:srgbClr val="EC6091"/>
                    </a:gs>
                  </a:gsLst>
                  <a:lin ang="5400000" scaled="1"/>
                </a:gradFill>
                <a:latin typeface="浙江民間書刻體" panose="02020600000000000000" pitchFamily="18" charset="-120"/>
                <a:cs typeface="Bellefair" panose="02000602060000020002" pitchFamily="2" charset="-79"/>
              </a:rPr>
              <a:t>服务保障</a:t>
            </a:r>
            <a:endParaRPr lang="zh-CN" altLang="id-ID" sz="4800" b="1" dirty="0">
              <a:gradFill>
                <a:gsLst>
                  <a:gs pos="0">
                    <a:srgbClr val="D92763"/>
                  </a:gs>
                  <a:gs pos="50000">
                    <a:srgbClr val="E3447A"/>
                  </a:gs>
                  <a:gs pos="100000">
                    <a:srgbClr val="EC6091"/>
                  </a:gs>
                </a:gsLst>
                <a:lin ang="5400000" scaled="1"/>
              </a:gradFill>
              <a:latin typeface="浙江民間書刻體" panose="02020600000000000000" pitchFamily="18" charset="-120"/>
              <a:cs typeface="Bellefair" panose="02000602060000020002" pitchFamily="2" charset="-79"/>
            </a:endParaRPr>
          </a:p>
        </p:txBody>
      </p:sp>
      <p:sp>
        <p:nvSpPr>
          <p:cNvPr id="26" name="Shape 153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custDataLst>
              <p:tags r:id="rId13"/>
            </p:custDataLst>
          </p:nvPr>
        </p:nvSpPr>
        <p:spPr>
          <a:xfrm>
            <a:off x="5438140" y="934085"/>
            <a:ext cx="7217410" cy="590550"/>
          </a:xfrm>
          <a:prstGeom prst="rect">
            <a:avLst/>
          </a:prstGeom>
          <a:ln w="12700">
            <a:miter lim="400000"/>
          </a:ln>
        </p:spPr>
        <p:txBody>
          <a:bodyPr wrap="square" lIns="25397" tIns="25397" rIns="25397" bIns="25397">
            <a:spAutoFit/>
          </a:bodyPr>
          <a:lstStyle>
            <a:lvl1pPr algn="l">
              <a:lnSpc>
                <a:spcPct val="100000"/>
              </a:lnSpc>
              <a:defRPr sz="3000">
                <a:solidFill>
                  <a:srgbClr val="686B73"/>
                </a:solidFill>
              </a:defRPr>
            </a:lvl1pPr>
          </a:lstStyle>
          <a:p>
            <a:pPr>
              <a:lnSpc>
                <a:spcPct val="110000"/>
              </a:lnSpc>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媛颂日本机构直营，中日专业一体化</a:t>
            </a:r>
            <a:r>
              <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Shape 153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custDataLst>
              <p:tags r:id="rId14"/>
            </p:custDataLst>
          </p:nvPr>
        </p:nvSpPr>
        <p:spPr>
          <a:xfrm>
            <a:off x="5309235" y="2110105"/>
            <a:ext cx="6354445" cy="541655"/>
          </a:xfrm>
          <a:prstGeom prst="rect">
            <a:avLst/>
          </a:prstGeom>
          <a:ln w="12700">
            <a:miter lim="400000"/>
          </a:ln>
        </p:spPr>
        <p:txBody>
          <a:bodyPr wrap="square" lIns="25397" tIns="25397" rIns="25397" bIns="25397">
            <a:spAutoFit/>
          </a:bodyPr>
          <a:lstStyle>
            <a:lvl1pPr algn="l">
              <a:lnSpc>
                <a:spcPct val="100000"/>
              </a:lnSpc>
              <a:defRPr sz="3000">
                <a:solidFill>
                  <a:srgbClr val="686B73"/>
                </a:solidFill>
              </a:defRPr>
            </a:lvl1pPr>
          </a:lstStyle>
          <a:p>
            <a:pPr lvl="0" algn="l">
              <a:buClrTx/>
              <a:buSzTx/>
              <a:buFontTx/>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专业医疗翻译，费用全免</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Shape 153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custDataLst>
              <p:tags r:id="rId15"/>
            </p:custDataLst>
          </p:nvPr>
        </p:nvSpPr>
        <p:spPr>
          <a:xfrm>
            <a:off x="5438140" y="5154930"/>
            <a:ext cx="7217410" cy="749300"/>
          </a:xfrm>
          <a:prstGeom prst="rect">
            <a:avLst/>
          </a:prstGeom>
          <a:ln w="12700">
            <a:miter lim="400000"/>
          </a:ln>
        </p:spPr>
        <p:txBody>
          <a:bodyPr wrap="square" lIns="25397" tIns="25397" rIns="25397" bIns="25397" rtlCol="0" anchor="t">
            <a:noAutofit/>
          </a:bodyPr>
          <a:lstStyle>
            <a:lvl1pPr algn="l">
              <a:lnSpc>
                <a:spcPct val="100000"/>
              </a:lnSpc>
              <a:defRPr sz="3000">
                <a:solidFill>
                  <a:srgbClr val="686B73"/>
                </a:solidFill>
              </a:defRPr>
            </a:lvl1pPr>
          </a:lstStyle>
          <a:p>
            <a:pPr lvl="0" algn="l">
              <a:buClrTx/>
              <a:buSzTx/>
              <a:buFontTx/>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个性化定制赴日方案，出行无忧</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Shape 153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custDataLst>
              <p:tags r:id="rId16"/>
            </p:custDataLst>
          </p:nvPr>
        </p:nvSpPr>
        <p:spPr>
          <a:xfrm>
            <a:off x="5438140" y="4083685"/>
            <a:ext cx="7217410" cy="812800"/>
          </a:xfrm>
          <a:prstGeom prst="rect">
            <a:avLst/>
          </a:prstGeom>
          <a:ln w="12700">
            <a:miter lim="400000"/>
          </a:ln>
        </p:spPr>
        <p:txBody>
          <a:bodyPr wrap="square" lIns="25397" tIns="25397" rIns="25397" bIns="25397" rtlCol="0" anchor="t">
            <a:noAutofit/>
          </a:bodyPr>
          <a:lstStyle>
            <a:lvl1pPr algn="l">
              <a:lnSpc>
                <a:spcPct val="100000"/>
              </a:lnSpc>
              <a:defRPr sz="3000">
                <a:solidFill>
                  <a:srgbClr val="686B73"/>
                </a:solidFill>
              </a:defRPr>
            </a:lvl1pPr>
          </a:lstStyle>
          <a:p>
            <a:pPr lvl="0" algn="l">
              <a:lnSpc>
                <a:spcPct val="110000"/>
              </a:lnSpc>
              <a:buClrTx/>
              <a:buSzTx/>
              <a:buFontTx/>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国内多诊所，中日联合术后管理服务</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l">
              <a:buClrTx/>
              <a:buSzTx/>
              <a:buFontTx/>
            </a:pP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0" name="矩形 19"/>
          <p:cNvSpPr/>
          <p:nvPr/>
        </p:nvSpPr>
        <p:spPr>
          <a:xfrm>
            <a:off x="5438775" y="3172460"/>
            <a:ext cx="5906770" cy="402590"/>
          </a:xfrm>
          <a:prstGeom prst="rect">
            <a:avLst/>
          </a:prstGeom>
          <a:ln w="12700">
            <a:miter lim="400000"/>
          </a:ln>
        </p:spPr>
        <p:txBody>
          <a:bodyPr wrap="square" lIns="25397" tIns="25397" rIns="25397" bIns="25397" rtlCol="0" anchor="t">
            <a:noAutofit/>
          </a:bodyPr>
          <a:lstStyle>
            <a:lvl1pPr algn="l">
              <a:lnSpc>
                <a:spcPct val="100000"/>
              </a:lnSpc>
              <a:defRPr sz="3000">
                <a:solidFill>
                  <a:srgbClr val="686B73"/>
                </a:solidFill>
              </a:defRPr>
            </a:lvl1pPr>
          </a:lstStyle>
          <a:p>
            <a:pPr lvl="0" algn="l">
              <a:buClrTx/>
              <a:buSzTx/>
              <a:buFontTx/>
            </a:pPr>
            <a:r>
              <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国内血检，诊断前置</a:t>
            </a:r>
            <a:endParaRPr lang="zh-CN" altLang="en-US" sz="32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椭圆 22"/>
          <p:cNvSpPr/>
          <p:nvPr>
            <p:custDataLst>
              <p:tags r:id="rId17"/>
            </p:custDataLst>
          </p:nvPr>
        </p:nvSpPr>
        <p:spPr>
          <a:xfrm>
            <a:off x="4480560" y="4060825"/>
            <a:ext cx="703580" cy="703580"/>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pic>
        <p:nvPicPr>
          <p:cNvPr id="25" name="图片 24" descr="诊所"/>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96460" y="4273550"/>
            <a:ext cx="271145" cy="271145"/>
          </a:xfrm>
          <a:prstGeom prst="rect">
            <a:avLst/>
          </a:prstGeom>
        </p:spPr>
      </p:pic>
      <p:sp>
        <p:nvSpPr>
          <p:cNvPr id="31" name="椭圆 30"/>
          <p:cNvSpPr/>
          <p:nvPr>
            <p:custDataLst>
              <p:tags r:id="rId20"/>
            </p:custDataLst>
          </p:nvPr>
        </p:nvSpPr>
        <p:spPr>
          <a:xfrm>
            <a:off x="4480560" y="5100320"/>
            <a:ext cx="703580" cy="703580"/>
          </a:xfrm>
          <a:prstGeom prst="ellipse">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pic>
        <p:nvPicPr>
          <p:cNvPr id="4" name="图片 3" descr="星星"/>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650740" y="5260975"/>
            <a:ext cx="380365" cy="380365"/>
          </a:xfrm>
          <a:prstGeom prst="rect">
            <a:avLst/>
          </a:prstGeom>
        </p:spPr>
      </p:pic>
    </p:spTree>
    <p:custDataLst>
      <p:tags r:id="rId23"/>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 name="图片 10" descr="院区1"/>
          <p:cNvPicPr>
            <a:picLocks noChangeAspect="1"/>
          </p:cNvPicPr>
          <p:nvPr/>
        </p:nvPicPr>
        <p:blipFill>
          <a:blip r:embed="rId1"/>
          <a:srcRect l="4214"/>
          <a:stretch>
            <a:fillRect/>
          </a:stretch>
        </p:blipFill>
        <p:spPr>
          <a:xfrm>
            <a:off x="2814320" y="826135"/>
            <a:ext cx="4618990" cy="3246755"/>
          </a:xfrm>
          <a:prstGeom prst="rect">
            <a:avLst/>
          </a:prstGeom>
        </p:spPr>
      </p:pic>
      <p:sp>
        <p:nvSpPr>
          <p:cNvPr id="26" name="Shape 1530"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custDataLst>
              <p:tags r:id="rId2"/>
            </p:custDataLst>
          </p:nvPr>
        </p:nvSpPr>
        <p:spPr>
          <a:xfrm>
            <a:off x="3246755" y="193675"/>
            <a:ext cx="5455920" cy="455295"/>
          </a:xfrm>
          <a:prstGeom prst="rect">
            <a:avLst/>
          </a:prstGeom>
          <a:ln w="12700">
            <a:miter lim="400000"/>
          </a:ln>
        </p:spPr>
        <p:txBody>
          <a:bodyPr wrap="square" lIns="25397" tIns="25397" rIns="25397" bIns="25397">
            <a:spAutoFit/>
          </a:bodyPr>
          <a:lstStyle>
            <a:lvl1pPr algn="l">
              <a:lnSpc>
                <a:spcPct val="100000"/>
              </a:lnSpc>
              <a:defRPr sz="3000">
                <a:solidFill>
                  <a:srgbClr val="686B73"/>
                </a:solidFill>
              </a:defRPr>
            </a:lvl1pPr>
          </a:lstStyle>
          <a:p>
            <a:pPr>
              <a:lnSpc>
                <a:spcPct val="110000"/>
              </a:lnSpc>
            </a:pPr>
            <a:r>
              <a:rPr lang="zh-CN" altLang="en-US" sz="2400" b="1" dirty="0">
                <a:solidFill>
                  <a:schemeClr val="bg1"/>
                </a:solidFill>
                <a:latin typeface="Impact" panose="020B0806030902050204" charset="0"/>
                <a:ea typeface="微软雅黑" panose="020B0503020204020204" pitchFamily="34" charset="-122"/>
                <a:cs typeface="微软雅黑" panose="020B0503020204020204" pitchFamily="34" charset="-122"/>
              </a:rPr>
              <a:t>媛颂日本机构直营，中日专业一体化</a:t>
            </a:r>
            <a:r>
              <a:rPr lang="en-US" altLang="zh-CN" sz="2400" b="1" dirty="0">
                <a:solidFill>
                  <a:schemeClr val="bg1"/>
                </a:solidFill>
                <a:latin typeface="Impact" panose="020B0806030902050204" charset="0"/>
                <a:ea typeface="微软雅黑" panose="020B0503020204020204" pitchFamily="34" charset="-122"/>
                <a:cs typeface="微软雅黑" panose="020B0503020204020204" pitchFamily="34" charset="-122"/>
              </a:rPr>
              <a:t> </a:t>
            </a:r>
            <a:endParaRPr lang="en-US" altLang="zh-CN" sz="2400" b="1" dirty="0">
              <a:solidFill>
                <a:schemeClr val="bg1"/>
              </a:solidFill>
              <a:latin typeface="Impact" panose="020B0806030902050204" charset="0"/>
              <a:ea typeface="微软雅黑" panose="020B0503020204020204" pitchFamily="34" charset="-122"/>
              <a:cs typeface="微软雅黑" panose="020B0503020204020204" pitchFamily="34" charset="-122"/>
            </a:endParaRPr>
          </a:p>
        </p:txBody>
      </p:sp>
      <p:pic>
        <p:nvPicPr>
          <p:cNvPr id="12" name="图片 11" descr="院区2"/>
          <p:cNvPicPr>
            <a:picLocks noChangeAspect="1"/>
          </p:cNvPicPr>
          <p:nvPr/>
        </p:nvPicPr>
        <p:blipFill>
          <a:blip r:embed="rId3"/>
          <a:srcRect r="14280"/>
          <a:stretch>
            <a:fillRect/>
          </a:stretch>
        </p:blipFill>
        <p:spPr>
          <a:xfrm>
            <a:off x="7433310" y="826135"/>
            <a:ext cx="4177665" cy="2915285"/>
          </a:xfrm>
          <a:prstGeom prst="rect">
            <a:avLst/>
          </a:prstGeom>
        </p:spPr>
      </p:pic>
      <p:pic>
        <p:nvPicPr>
          <p:cNvPr id="13" name="图片 12" descr="院区6"/>
          <p:cNvPicPr>
            <a:picLocks noChangeAspect="1"/>
          </p:cNvPicPr>
          <p:nvPr/>
        </p:nvPicPr>
        <p:blipFill>
          <a:blip r:embed="rId4"/>
          <a:srcRect l="4213"/>
          <a:stretch>
            <a:fillRect/>
          </a:stretch>
        </p:blipFill>
        <p:spPr>
          <a:xfrm>
            <a:off x="2814320" y="3540760"/>
            <a:ext cx="4619625" cy="3117215"/>
          </a:xfrm>
          <a:prstGeom prst="rect">
            <a:avLst/>
          </a:prstGeom>
        </p:spPr>
      </p:pic>
      <p:pic>
        <p:nvPicPr>
          <p:cNvPr id="14" name="图片 13" descr="院区9"/>
          <p:cNvPicPr>
            <a:picLocks noChangeAspect="1"/>
          </p:cNvPicPr>
          <p:nvPr/>
        </p:nvPicPr>
        <p:blipFill>
          <a:blip r:embed="rId5"/>
          <a:srcRect r="14280"/>
          <a:stretch>
            <a:fillRect/>
          </a:stretch>
        </p:blipFill>
        <p:spPr>
          <a:xfrm>
            <a:off x="7433310" y="3540760"/>
            <a:ext cx="4177665" cy="3116580"/>
          </a:xfrm>
          <a:prstGeom prst="rect">
            <a:avLst/>
          </a:prstGeom>
        </p:spPr>
      </p:pic>
      <p:sp>
        <p:nvSpPr>
          <p:cNvPr id="16" name="文本框 15"/>
          <p:cNvSpPr txBox="1"/>
          <p:nvPr/>
        </p:nvSpPr>
        <p:spPr>
          <a:xfrm>
            <a:off x="492760" y="1008380"/>
            <a:ext cx="1990725" cy="5108575"/>
          </a:xfrm>
          <a:prstGeom prst="rect">
            <a:avLst/>
          </a:prstGeom>
          <a:noFill/>
        </p:spPr>
        <p:txBody>
          <a:bodyPr vert="eaVert" wrap="square" rtlCol="0">
            <a:spAutoFit/>
          </a:bodyPr>
          <a:p>
            <a:pPr>
              <a:lnSpc>
                <a:spcPct val="13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曾为本地人</a:t>
            </a:r>
            <a:r>
              <a:rPr lang="zh-CN" altLang="en-US" sz="2400" b="1" dirty="0">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服务四十余年</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，在行业内得到广泛认可和良好的口碑，是日本厚生劳动省认证的</a:t>
            </a:r>
            <a:r>
              <a:rPr lang="zh-CN" altLang="en-US" sz="2400" b="1" dirty="0">
                <a:solidFill>
                  <a:schemeClr val="tx1"/>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保险医疗医院</a:t>
            </a: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cstate="print"/>
          <a:stretch>
            <a:fillRect/>
          </a:stretch>
        </p:blipFill>
        <p:spPr>
          <a:xfrm>
            <a:off x="6540500" y="542290"/>
            <a:ext cx="4984750" cy="5765165"/>
          </a:xfrm>
          <a:prstGeom prst="rect">
            <a:avLst/>
          </a:prstGeom>
        </p:spPr>
      </p:pic>
      <p:sp>
        <p:nvSpPr>
          <p:cNvPr id="12" name="矩形 11"/>
          <p:cNvSpPr/>
          <p:nvPr/>
        </p:nvSpPr>
        <p:spPr>
          <a:xfrm>
            <a:off x="342900" y="276225"/>
            <a:ext cx="11506200" cy="6305550"/>
          </a:xfrm>
          <a:prstGeom prst="rect">
            <a:avLst/>
          </a:prstGeom>
          <a:noFill/>
          <a:ln w="28575">
            <a:solidFill>
              <a:srgbClr val="EEB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微软雅黑" panose="020B0503020204020204" pitchFamily="34" charset="-122"/>
            </a:endParaRPr>
          </a:p>
        </p:txBody>
      </p:sp>
      <p:grpSp>
        <p:nvGrpSpPr>
          <p:cNvPr id="16" name="组合 15"/>
          <p:cNvGrpSpPr/>
          <p:nvPr>
            <p:custDataLst>
              <p:tags r:id="rId3"/>
            </p:custDataLst>
          </p:nvPr>
        </p:nvGrpSpPr>
        <p:grpSpPr>
          <a:xfrm>
            <a:off x="6244590" y="936698"/>
            <a:ext cx="5280660" cy="1638862"/>
            <a:chOff x="8596" y="2252"/>
            <a:chExt cx="8316" cy="2581"/>
          </a:xfrm>
        </p:grpSpPr>
        <p:sp>
          <p:nvSpPr>
            <p:cNvPr id="10" name="文本框 9"/>
            <p:cNvSpPr txBox="1"/>
            <p:nvPr>
              <p:custDataLst>
                <p:tags r:id="rId4"/>
              </p:custDataLst>
            </p:nvPr>
          </p:nvSpPr>
          <p:spPr>
            <a:xfrm>
              <a:off x="10197" y="2499"/>
              <a:ext cx="4039" cy="735"/>
            </a:xfrm>
            <a:prstGeom prst="rect">
              <a:avLst/>
            </a:prstGeom>
            <a:noFill/>
          </p:spPr>
          <p:txBody>
            <a:bodyPr wrap="square" rtlCol="0" anchor="t">
              <a:noAutofit/>
            </a:bodyPr>
            <a:p>
              <a:pPr algn="ctr" defTabSz="608965"/>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术前</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诊断前置</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1" name="图片 10"/>
            <p:cNvPicPr>
              <a:picLocks noChangeAspect="1"/>
            </p:cNvPicPr>
            <p:nvPr>
              <p:custDataLst>
                <p:tags r:id="rId5"/>
              </p:custDataLst>
            </p:nvPr>
          </p:nvPicPr>
          <p:blipFill rotWithShape="1">
            <a:blip r:embed="rId6">
              <a:extLst>
                <a:ext uri="{28A0092B-C50C-407E-A947-70E740481C1C}">
                  <a14:useLocalDpi xmlns:a14="http://schemas.microsoft.com/office/drawing/2010/main" val="0"/>
                </a:ext>
              </a:extLst>
            </a:blip>
            <a:srcRect l="10887" t="64262" r="76900" b="22945"/>
            <a:stretch>
              <a:fillRect/>
            </a:stretch>
          </p:blipFill>
          <p:spPr>
            <a:xfrm>
              <a:off x="9732" y="2252"/>
              <a:ext cx="1003" cy="1050"/>
            </a:xfrm>
            <a:prstGeom prst="rect">
              <a:avLst/>
            </a:prstGeom>
          </p:spPr>
        </p:pic>
        <p:sp>
          <p:nvSpPr>
            <p:cNvPr id="14" name="矩形 13"/>
            <p:cNvSpPr/>
            <p:nvPr>
              <p:custDataLst>
                <p:tags r:id="rId7"/>
              </p:custDataLst>
            </p:nvPr>
          </p:nvSpPr>
          <p:spPr>
            <a:xfrm>
              <a:off x="8596" y="3416"/>
              <a:ext cx="8316" cy="1417"/>
            </a:xfrm>
            <a:prstGeom prst="rect">
              <a:avLst/>
            </a:prstGeom>
          </p:spPr>
          <p:txBody>
            <a:bodyPr wrap="square">
              <a:noAutofit/>
            </a:bodyPr>
            <a:p>
              <a:pPr lvl="0" algn="ctr">
                <a:buClrTx/>
                <a:buSzTx/>
                <a:buFontTx/>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国内血检，诊断前置</a:t>
              </a:r>
              <a:endPar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algn="ctr">
                <a:buClrTx/>
                <a:buSzTx/>
                <a:buFontTx/>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肿瘤标记物筛查</a:t>
              </a:r>
              <a:endPar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8" name="组合 17"/>
          <p:cNvGrpSpPr/>
          <p:nvPr>
            <p:custDataLst>
              <p:tags r:id="rId8"/>
            </p:custDataLst>
          </p:nvPr>
        </p:nvGrpSpPr>
        <p:grpSpPr>
          <a:xfrm>
            <a:off x="6244590" y="2872105"/>
            <a:ext cx="5280660" cy="1596390"/>
            <a:chOff x="8596" y="2252"/>
            <a:chExt cx="8316" cy="2514"/>
          </a:xfrm>
        </p:grpSpPr>
        <p:sp>
          <p:nvSpPr>
            <p:cNvPr id="20" name="文本框 19"/>
            <p:cNvSpPr txBox="1"/>
            <p:nvPr>
              <p:custDataLst>
                <p:tags r:id="rId9"/>
              </p:custDataLst>
            </p:nvPr>
          </p:nvSpPr>
          <p:spPr>
            <a:xfrm>
              <a:off x="10197" y="2499"/>
              <a:ext cx="4039" cy="735"/>
            </a:xfrm>
            <a:prstGeom prst="rect">
              <a:avLst/>
            </a:prstGeom>
            <a:noFill/>
          </p:spPr>
          <p:txBody>
            <a:bodyPr wrap="square" rtlCol="0" anchor="t">
              <a:noAutofit/>
            </a:bodyPr>
            <a:p>
              <a:pPr algn="ctr" defTabSz="608965"/>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术中</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翻译陪同</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3" name="图片 32"/>
            <p:cNvPicPr>
              <a:picLocks noChangeAspect="1"/>
            </p:cNvPicPr>
            <p:nvPr>
              <p:custDataLst>
                <p:tags r:id="rId10"/>
              </p:custDataLst>
            </p:nvPr>
          </p:nvPicPr>
          <p:blipFill rotWithShape="1">
            <a:blip r:embed="rId6">
              <a:extLst>
                <a:ext uri="{28A0092B-C50C-407E-A947-70E740481C1C}">
                  <a14:useLocalDpi xmlns:a14="http://schemas.microsoft.com/office/drawing/2010/main" val="0"/>
                </a:ext>
              </a:extLst>
            </a:blip>
            <a:srcRect l="10887" t="64262" r="76900" b="22945"/>
            <a:stretch>
              <a:fillRect/>
            </a:stretch>
          </p:blipFill>
          <p:spPr>
            <a:xfrm>
              <a:off x="9732" y="2252"/>
              <a:ext cx="1003" cy="1050"/>
            </a:xfrm>
            <a:prstGeom prst="rect">
              <a:avLst/>
            </a:prstGeom>
          </p:spPr>
        </p:pic>
        <p:sp>
          <p:nvSpPr>
            <p:cNvPr id="35" name="矩形 34"/>
            <p:cNvSpPr/>
            <p:nvPr>
              <p:custDataLst>
                <p:tags r:id="rId11"/>
              </p:custDataLst>
            </p:nvPr>
          </p:nvSpPr>
          <p:spPr>
            <a:xfrm>
              <a:off x="8596" y="3349"/>
              <a:ext cx="8316" cy="1417"/>
            </a:xfrm>
            <a:prstGeom prst="rect">
              <a:avLst/>
            </a:prstGeom>
          </p:spPr>
          <p:txBody>
            <a:bodyPr wrap="square">
              <a:noAutofit/>
            </a:bodyPr>
            <a:p>
              <a:pPr algn="ct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院内提供专业医疗翻译，费用全免</a:t>
              </a:r>
              <a:endParaRPr lang="zh-CN" altLang="en-US"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36" name="组合 35"/>
          <p:cNvGrpSpPr/>
          <p:nvPr>
            <p:custDataLst>
              <p:tags r:id="rId12"/>
            </p:custDataLst>
          </p:nvPr>
        </p:nvGrpSpPr>
        <p:grpSpPr>
          <a:xfrm>
            <a:off x="6322060" y="4965700"/>
            <a:ext cx="5280660" cy="1596390"/>
            <a:chOff x="8596" y="2252"/>
            <a:chExt cx="8316" cy="2514"/>
          </a:xfrm>
        </p:grpSpPr>
        <p:sp>
          <p:nvSpPr>
            <p:cNvPr id="37" name="文本框 36"/>
            <p:cNvSpPr txBox="1"/>
            <p:nvPr>
              <p:custDataLst>
                <p:tags r:id="rId13"/>
              </p:custDataLst>
            </p:nvPr>
          </p:nvSpPr>
          <p:spPr>
            <a:xfrm>
              <a:off x="10197" y="2499"/>
              <a:ext cx="4039" cy="735"/>
            </a:xfrm>
            <a:prstGeom prst="rect">
              <a:avLst/>
            </a:prstGeom>
            <a:noFill/>
          </p:spPr>
          <p:txBody>
            <a:bodyPr wrap="square" rtlCol="0" anchor="t">
              <a:noAutofit/>
            </a:bodyPr>
            <a:p>
              <a:pPr algn="ctr" defTabSz="608965"/>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术后</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联合管理</a:t>
              </a:r>
              <a:endPar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8" name="图片 37"/>
            <p:cNvPicPr>
              <a:picLocks noChangeAspect="1"/>
            </p:cNvPicPr>
            <p:nvPr>
              <p:custDataLst>
                <p:tags r:id="rId14"/>
              </p:custDataLst>
            </p:nvPr>
          </p:nvPicPr>
          <p:blipFill rotWithShape="1">
            <a:blip r:embed="rId6">
              <a:extLst>
                <a:ext uri="{28A0092B-C50C-407E-A947-70E740481C1C}">
                  <a14:useLocalDpi xmlns:a14="http://schemas.microsoft.com/office/drawing/2010/main" val="0"/>
                </a:ext>
              </a:extLst>
            </a:blip>
            <a:srcRect l="10887" t="64262" r="76900" b="22945"/>
            <a:stretch>
              <a:fillRect/>
            </a:stretch>
          </p:blipFill>
          <p:spPr>
            <a:xfrm>
              <a:off x="9732" y="2252"/>
              <a:ext cx="1003" cy="1050"/>
            </a:xfrm>
            <a:prstGeom prst="rect">
              <a:avLst/>
            </a:prstGeom>
          </p:spPr>
        </p:pic>
        <p:sp>
          <p:nvSpPr>
            <p:cNvPr id="40" name="矩形 39"/>
            <p:cNvSpPr/>
            <p:nvPr>
              <p:custDataLst>
                <p:tags r:id="rId15"/>
              </p:custDataLst>
            </p:nvPr>
          </p:nvSpPr>
          <p:spPr>
            <a:xfrm>
              <a:off x="8596" y="3349"/>
              <a:ext cx="8316" cy="1417"/>
            </a:xfrm>
            <a:prstGeom prst="rect">
              <a:avLst/>
            </a:prstGeom>
          </p:spPr>
          <p:txBody>
            <a:bodyPr wrap="square">
              <a:noAutofit/>
            </a:bodyPr>
            <a:p>
              <a:pPr lvl="0" algn="ctr">
                <a:buClrTx/>
                <a:buSzTx/>
                <a:buFontTx/>
              </a:pP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国内20余家</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医疗机构</a:t>
              </a:r>
              <a:r>
                <a:rPr lang="en-US" altLang="zh-CN"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联合术后管理服务</a:t>
              </a:r>
              <a:endParaRPr lang="en-US" altLang="zh-CN" spc="300" dirty="0" err="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2050" name="Picture 2" descr="血液検査でがんはわかる？検査対象のがんの種類・費用を"/>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9140" y="1379855"/>
            <a:ext cx="5505450" cy="37426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cstate="print">
            <a:alphaModFix amt="54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a:xfrm>
            <a:off x="260350" y="468630"/>
            <a:ext cx="11579860" cy="6167120"/>
          </a:xfrm>
          <a:prstGeom prst="rect">
            <a:avLst/>
          </a:prstGeom>
        </p:spPr>
      </p:pic>
      <p:sp>
        <p:nvSpPr>
          <p:cNvPr id="2" name="矩形 1"/>
          <p:cNvSpPr/>
          <p:nvPr/>
        </p:nvSpPr>
        <p:spPr>
          <a:xfrm>
            <a:off x="431677" y="332656"/>
            <a:ext cx="299727" cy="5214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solidFill>
                <a:schemeClr val="bg1"/>
              </a:solidFill>
            </a:endParaRPr>
          </a:p>
        </p:txBody>
      </p:sp>
      <p:sp>
        <p:nvSpPr>
          <p:cNvPr id="3" name="Presentation…"/>
          <p:cNvSpPr txBox="1"/>
          <p:nvPr/>
        </p:nvSpPr>
        <p:spPr>
          <a:xfrm>
            <a:off x="1019436" y="276173"/>
            <a:ext cx="7488832" cy="481330"/>
          </a:xfrm>
          <a:prstGeom prst="rect">
            <a:avLst/>
          </a:prstGeom>
          <a:ln w="12700">
            <a:miter lim="400000"/>
          </a:ln>
        </p:spPr>
        <p:txBody>
          <a:bodyPr wrap="square" lIns="25400" tIns="25400" rIns="25400" bIns="25400" anchor="ctr">
            <a:spAutoFit/>
          </a:bodyPr>
          <a:lstStyle/>
          <a:p>
            <a:pPr defTabSz="228600">
              <a:defRPr sz="9600">
                <a:solidFill>
                  <a:srgbClr val="95D8D6"/>
                </a:solidFill>
                <a:latin typeface="DIN-Bold"/>
                <a:ea typeface="DIN-Bold"/>
                <a:cs typeface="DIN-Bold"/>
                <a:sym typeface="DIN-Bold"/>
              </a:defRPr>
            </a:pPr>
            <a:r>
              <a:rPr lang="zh-CN" altLang="en-US" sz="2800" b="1" spc="150" dirty="0">
                <a:solidFill>
                  <a:schemeClr val="bg1"/>
                </a:solidFill>
                <a:latin typeface="Impact" panose="020B0806030902050204" charset="0"/>
                <a:ea typeface="微软雅黑" panose="020B0503020204020204" pitchFamily="34" charset="-122"/>
              </a:rPr>
              <a:t>不健康的身体有哪些表现？</a:t>
            </a:r>
            <a:endParaRPr lang="zh-CN" altLang="en-US" sz="2800" b="1" spc="150" dirty="0">
              <a:solidFill>
                <a:schemeClr val="bg1"/>
              </a:solidFill>
              <a:latin typeface="Impact" panose="020B0806030902050204" charset="0"/>
              <a:ea typeface="微软雅黑" panose="020B0503020204020204" pitchFamily="34" charset="-122"/>
            </a:endParaRPr>
          </a:p>
        </p:txBody>
      </p:sp>
      <p:pic>
        <p:nvPicPr>
          <p:cNvPr id="16" name="picture 16"/>
          <p:cNvPicPr>
            <a:picLocks noChangeAspect="1"/>
          </p:cNvPicPr>
          <p:nvPr/>
        </p:nvPicPr>
        <p:blipFill>
          <a:blip r:embed="rId4"/>
          <a:srcRect l="2344" t="1537" b="818"/>
          <a:stretch>
            <a:fillRect/>
          </a:stretch>
        </p:blipFill>
        <p:spPr>
          <a:xfrm rot="21600000">
            <a:off x="1205865" y="1081405"/>
            <a:ext cx="2381250" cy="1896110"/>
          </a:xfrm>
          <a:prstGeom prst="rect">
            <a:avLst/>
          </a:prstGeom>
        </p:spPr>
      </p:pic>
      <p:sp>
        <p:nvSpPr>
          <p:cNvPr id="7" name="文本框 6"/>
          <p:cNvSpPr txBox="1"/>
          <p:nvPr/>
        </p:nvSpPr>
        <p:spPr>
          <a:xfrm>
            <a:off x="929640" y="3099435"/>
            <a:ext cx="3514725" cy="796290"/>
          </a:xfrm>
          <a:prstGeom prst="rect">
            <a:avLst/>
          </a:prstGeom>
          <a:noFill/>
        </p:spPr>
        <p:txBody>
          <a:bodyPr wrap="square" rtlCol="0" anchor="t">
            <a:spAutoFit/>
          </a:bodyPr>
          <a:p>
            <a:pPr algn="l" rtl="0" eaLnBrk="0">
              <a:lnSpc>
                <a:spcPct val="9000"/>
              </a:lnSpc>
            </a:pPr>
            <a:endParaRPr b="1" dirty="0">
              <a:solidFill>
                <a:schemeClr val="tx1"/>
              </a:solidFill>
              <a:latin typeface="华文仿宋" panose="02010600040101010101" charset="-122"/>
              <a:ea typeface="华文仿宋" panose="02010600040101010101" charset="-122"/>
              <a:cs typeface="华文仿宋" panose="02010600040101010101" charset="-122"/>
            </a:endParaRPr>
          </a:p>
          <a:p>
            <a:pPr marL="12700" algn="l" rtl="0" eaLnBrk="0">
              <a:lnSpc>
                <a:spcPct val="123000"/>
              </a:lnSpc>
            </a:pPr>
            <a:r>
              <a:rPr b="1" kern="0" spc="-8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rPr>
              <a:t>睡眠不佳，失眠多梦，</a:t>
            </a:r>
            <a:r>
              <a:rPr b="1" kern="0" spc="3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rPr>
              <a:t> </a:t>
            </a:r>
            <a:r>
              <a:rPr b="1" kern="0" spc="-8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rPr>
              <a:t>精力不足，出现便秘，</a:t>
            </a:r>
            <a:r>
              <a:rPr b="1" kern="0" spc="3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rPr>
              <a:t> </a:t>
            </a:r>
            <a:r>
              <a:rPr b="1" kern="0" spc="-9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rPr>
              <a:t>腹泻，食欲不振等。</a:t>
            </a:r>
            <a:endParaRPr lang="zh-CN" altLang="en-US" b="1" kern="0" spc="-9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endParaRPr>
          </a:p>
        </p:txBody>
      </p:sp>
      <p:pic>
        <p:nvPicPr>
          <p:cNvPr id="14" name="picture 14"/>
          <p:cNvPicPr>
            <a:picLocks noChangeAspect="1"/>
          </p:cNvPicPr>
          <p:nvPr/>
        </p:nvPicPr>
        <p:blipFill>
          <a:blip r:embed="rId5"/>
          <a:srcRect l="2950" t="4120"/>
          <a:stretch>
            <a:fillRect/>
          </a:stretch>
        </p:blipFill>
        <p:spPr>
          <a:xfrm rot="21600000">
            <a:off x="8443595" y="1072515"/>
            <a:ext cx="2569210" cy="1920875"/>
          </a:xfrm>
          <a:prstGeom prst="rect">
            <a:avLst/>
          </a:prstGeom>
        </p:spPr>
      </p:pic>
      <p:sp>
        <p:nvSpPr>
          <p:cNvPr id="5" name="文本框 4"/>
          <p:cNvSpPr txBox="1"/>
          <p:nvPr/>
        </p:nvSpPr>
        <p:spPr>
          <a:xfrm>
            <a:off x="8225790" y="3037840"/>
            <a:ext cx="3095625" cy="922020"/>
          </a:xfrm>
          <a:prstGeom prst="rect">
            <a:avLst/>
          </a:prstGeom>
          <a:noFill/>
        </p:spPr>
        <p:txBody>
          <a:bodyPr wrap="square" rtlCol="0" anchor="t">
            <a:spAutoFit/>
          </a:bodyPr>
          <a:p>
            <a:r>
              <a:rPr b="1" kern="0" spc="-80" dirty="0">
                <a:solidFill>
                  <a:schemeClr val="tx1">
                    <a:alpha val="100000"/>
                  </a:schemeClr>
                </a:solidFill>
                <a:latin typeface="华文仿宋" panose="02010600040101010101" charset="-122"/>
                <a:ea typeface="华文仿宋" panose="02010600040101010101" charset="-122"/>
                <a:cs typeface="微软雅黑" panose="020B0503020204020204" pitchFamily="34" charset="-122"/>
              </a:rPr>
              <a:t>两鬓变白，逐渐扩展到全头，脱发或全秃。眉毛稀疏，部分或全部呈白色，胡须逐渐变白。</a:t>
            </a:r>
            <a:endParaRPr b="1" kern="0" spc="-80" dirty="0">
              <a:solidFill>
                <a:schemeClr val="tx1">
                  <a:alpha val="100000"/>
                </a:schemeClr>
              </a:solidFill>
              <a:latin typeface="华文仿宋" panose="02010600040101010101" charset="-122"/>
              <a:ea typeface="华文仿宋" panose="02010600040101010101" charset="-122"/>
              <a:cs typeface="微软雅黑" panose="020B0503020204020204" pitchFamily="34" charset="-122"/>
            </a:endParaRPr>
          </a:p>
        </p:txBody>
      </p:sp>
      <p:pic>
        <p:nvPicPr>
          <p:cNvPr id="20" name="picture 20"/>
          <p:cNvPicPr>
            <a:picLocks noChangeAspect="1"/>
          </p:cNvPicPr>
          <p:nvPr/>
        </p:nvPicPr>
        <p:blipFill>
          <a:blip r:embed="rId6"/>
          <a:srcRect l="5791" t="5889"/>
          <a:stretch>
            <a:fillRect/>
          </a:stretch>
        </p:blipFill>
        <p:spPr>
          <a:xfrm rot="21600000">
            <a:off x="1205230" y="4163695"/>
            <a:ext cx="2381885" cy="1613535"/>
          </a:xfrm>
          <a:prstGeom prst="rect">
            <a:avLst/>
          </a:prstGeom>
        </p:spPr>
      </p:pic>
      <p:sp>
        <p:nvSpPr>
          <p:cNvPr id="6" name="文本框 5"/>
          <p:cNvSpPr txBox="1"/>
          <p:nvPr/>
        </p:nvSpPr>
        <p:spPr>
          <a:xfrm>
            <a:off x="822960" y="5868670"/>
            <a:ext cx="3475990" cy="767080"/>
          </a:xfrm>
          <a:prstGeom prst="rect">
            <a:avLst/>
          </a:prstGeom>
          <a:noFill/>
        </p:spPr>
        <p:txBody>
          <a:bodyPr wrap="square" rtlCol="0" anchor="t">
            <a:spAutoFit/>
          </a:bodyPr>
          <a:p>
            <a:pPr marL="12700" algn="l" rtl="0" eaLnBrk="0">
              <a:lnSpc>
                <a:spcPct val="122000"/>
              </a:lnSpc>
              <a:spcBef>
                <a:spcPts val="0"/>
              </a:spcBef>
            </a:pPr>
            <a:r>
              <a:rPr sz="1800" b="1" kern="0" spc="-8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rPr>
              <a:t>皮肤松弛、失去光泽、 色素沉着，出现皱纹色 斑，老年斑逐年增加。</a:t>
            </a:r>
            <a:endParaRPr sz="1800" b="1" kern="0" spc="-8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endParaRPr>
          </a:p>
        </p:txBody>
      </p:sp>
      <p:pic>
        <p:nvPicPr>
          <p:cNvPr id="18" name="picture 18"/>
          <p:cNvPicPr>
            <a:picLocks noChangeAspect="1"/>
          </p:cNvPicPr>
          <p:nvPr/>
        </p:nvPicPr>
        <p:blipFill>
          <a:blip r:embed="rId7"/>
          <a:srcRect l="4002" t="3643"/>
          <a:stretch>
            <a:fillRect/>
          </a:stretch>
        </p:blipFill>
        <p:spPr>
          <a:xfrm rot="21600000">
            <a:off x="8507730" y="4064000"/>
            <a:ext cx="2505710" cy="1578610"/>
          </a:xfrm>
          <a:prstGeom prst="rect">
            <a:avLst/>
          </a:prstGeom>
        </p:spPr>
      </p:pic>
      <p:sp>
        <p:nvSpPr>
          <p:cNvPr id="8" name="文本框 7"/>
          <p:cNvSpPr txBox="1"/>
          <p:nvPr/>
        </p:nvSpPr>
        <p:spPr>
          <a:xfrm>
            <a:off x="8324215" y="5750560"/>
            <a:ext cx="2688590" cy="937260"/>
          </a:xfrm>
          <a:prstGeom prst="rect">
            <a:avLst/>
          </a:prstGeom>
          <a:noFill/>
        </p:spPr>
        <p:txBody>
          <a:bodyPr wrap="square" rtlCol="0" anchor="t">
            <a:spAutoFit/>
          </a:bodyPr>
          <a:p>
            <a:pPr algn="l" rtl="0" eaLnBrk="0">
              <a:lnSpc>
                <a:spcPct val="100000"/>
              </a:lnSpc>
            </a:pPr>
            <a:endParaRPr sz="100" b="1" dirty="0">
              <a:solidFill>
                <a:schemeClr val="tx1"/>
              </a:solidFill>
              <a:latin typeface="华文仿宋" panose="02010600040101010101" charset="-122"/>
              <a:ea typeface="华文仿宋" panose="02010600040101010101" charset="-122"/>
              <a:cs typeface="华文仿宋" panose="02010600040101010101" charset="-122"/>
            </a:endParaRPr>
          </a:p>
          <a:p>
            <a:pPr marL="12700" algn="l" rtl="0" eaLnBrk="0">
              <a:lnSpc>
                <a:spcPct val="100000"/>
              </a:lnSpc>
            </a:pPr>
            <a:r>
              <a:rPr sz="1800" b="1" kern="0" spc="-8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rPr>
              <a:t>身体机能衰退，肌肉萎缩， 骨质疏松，体重下降，免疫力、记忆力下降。</a:t>
            </a:r>
            <a:endParaRPr sz="1800" b="1" kern="0" spc="-80" dirty="0">
              <a:solidFill>
                <a:schemeClr val="tx1">
                  <a:alpha val="100000"/>
                </a:schemeClr>
              </a:solidFill>
              <a:latin typeface="华文仿宋" panose="02010600040101010101" charset="-122"/>
              <a:ea typeface="华文仿宋" panose="02010600040101010101" charset="-122"/>
              <a:cs typeface="华文仿宋" panose="02010600040101010101" charset="-122"/>
              <a:sym typeface="+mn-ea"/>
            </a:endParaRPr>
          </a:p>
        </p:txBody>
      </p:sp>
      <p:sp>
        <p:nvSpPr>
          <p:cNvPr id="12" name="圆角矩形 11"/>
          <p:cNvSpPr/>
          <p:nvPr/>
        </p:nvSpPr>
        <p:spPr>
          <a:xfrm>
            <a:off x="4173855" y="1323340"/>
            <a:ext cx="802005" cy="1508125"/>
          </a:xfrm>
          <a:prstGeom prst="round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b="1">
                <a:solidFill>
                  <a:schemeClr val="bg1"/>
                </a:solidFill>
                <a:latin typeface="华文仿宋" panose="02010600040101010101" charset="-122"/>
                <a:ea typeface="华文仿宋" panose="02010600040101010101" charset="-122"/>
              </a:rPr>
              <a:t>机能</a:t>
            </a:r>
            <a:endParaRPr lang="zh-CN" altLang="en-US" sz="3600" b="1">
              <a:solidFill>
                <a:schemeClr val="bg1"/>
              </a:solidFill>
              <a:latin typeface="华文仿宋" panose="02010600040101010101" charset="-122"/>
              <a:ea typeface="华文仿宋" panose="02010600040101010101" charset="-122"/>
            </a:endParaRPr>
          </a:p>
        </p:txBody>
      </p:sp>
      <p:sp>
        <p:nvSpPr>
          <p:cNvPr id="13" name="圆角矩形 12"/>
          <p:cNvSpPr/>
          <p:nvPr/>
        </p:nvSpPr>
        <p:spPr>
          <a:xfrm>
            <a:off x="4189730" y="4147185"/>
            <a:ext cx="802005" cy="1508125"/>
          </a:xfrm>
          <a:prstGeom prst="round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b="1">
                <a:solidFill>
                  <a:schemeClr val="bg1"/>
                </a:solidFill>
                <a:latin typeface="华文仿宋" panose="02010600040101010101" charset="-122"/>
                <a:ea typeface="华文仿宋" panose="02010600040101010101" charset="-122"/>
              </a:rPr>
              <a:t>皮肤</a:t>
            </a:r>
            <a:endParaRPr lang="zh-CN" altLang="en-US" sz="3600" b="1">
              <a:solidFill>
                <a:schemeClr val="bg1"/>
              </a:solidFill>
              <a:latin typeface="华文仿宋" panose="02010600040101010101" charset="-122"/>
              <a:ea typeface="华文仿宋" panose="02010600040101010101" charset="-122"/>
            </a:endParaRPr>
          </a:p>
        </p:txBody>
      </p:sp>
      <p:sp>
        <p:nvSpPr>
          <p:cNvPr id="15" name="圆角矩形 14"/>
          <p:cNvSpPr/>
          <p:nvPr/>
        </p:nvSpPr>
        <p:spPr>
          <a:xfrm>
            <a:off x="7002145" y="1323340"/>
            <a:ext cx="802005" cy="1508125"/>
          </a:xfrm>
          <a:prstGeom prst="round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b="1">
                <a:solidFill>
                  <a:schemeClr val="bg1"/>
                </a:solidFill>
                <a:latin typeface="华文仿宋" panose="02010600040101010101" charset="-122"/>
                <a:ea typeface="华文仿宋" panose="02010600040101010101" charset="-122"/>
              </a:rPr>
              <a:t>毛发</a:t>
            </a:r>
            <a:endParaRPr lang="zh-CN" altLang="en-US" sz="3600" b="1">
              <a:solidFill>
                <a:schemeClr val="bg1"/>
              </a:solidFill>
              <a:latin typeface="华文仿宋" panose="02010600040101010101" charset="-122"/>
              <a:ea typeface="华文仿宋" panose="02010600040101010101" charset="-122"/>
            </a:endParaRPr>
          </a:p>
        </p:txBody>
      </p:sp>
      <p:sp>
        <p:nvSpPr>
          <p:cNvPr id="17" name="圆角矩形 16"/>
          <p:cNvSpPr/>
          <p:nvPr/>
        </p:nvSpPr>
        <p:spPr>
          <a:xfrm>
            <a:off x="7085965" y="4147185"/>
            <a:ext cx="802005" cy="1508125"/>
          </a:xfrm>
          <a:prstGeom prst="roundRect">
            <a:avLst/>
          </a:prstGeom>
          <a:solidFill>
            <a:schemeClr val="accent2">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600" b="1">
                <a:solidFill>
                  <a:schemeClr val="bg1"/>
                </a:solidFill>
                <a:latin typeface="华文仿宋" panose="02010600040101010101" charset="-122"/>
                <a:ea typeface="华文仿宋" panose="02010600040101010101" charset="-122"/>
              </a:rPr>
              <a:t>身体</a:t>
            </a:r>
            <a:endParaRPr lang="zh-CN" altLang="en-US" sz="3600" b="1">
              <a:solidFill>
                <a:schemeClr val="bg1"/>
              </a:solidFill>
              <a:latin typeface="华文仿宋" panose="02010600040101010101" charset="-122"/>
              <a:ea typeface="华文仿宋" panose="0201060004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ppt_y</p:attrName>
                                        </p:attrNameLst>
                                      </p:cBhvr>
                                      <p:tavLst>
                                        <p:tav tm="0">
                                          <p:val>
                                            <p:strVal val="#ppt_y+#ppt_h*1.125000"/>
                                          </p:val>
                                        </p:tav>
                                        <p:tav tm="100000">
                                          <p:val>
                                            <p:strVal val="#ppt_y"/>
                                          </p:val>
                                        </p:tav>
                                      </p:tavLst>
                                    </p:anim>
                                    <p:animEffect transition="in" filter="wipe(up)">
                                      <p:cBhvr>
                                        <p:cTn id="22" dur="500"/>
                                        <p:tgtEl>
                                          <p:spTgt spid="1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up)">
                                      <p:cBhvr>
                                        <p:cTn id="36" dur="500"/>
                                        <p:tgtEl>
                                          <p:spTgt spid="20"/>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p:tgtEl>
                                          <p:spTgt spid="6"/>
                                        </p:tgtEl>
                                        <p:attrNameLst>
                                          <p:attrName>ppt_y</p:attrName>
                                        </p:attrNameLst>
                                      </p:cBhvr>
                                      <p:tavLst>
                                        <p:tav tm="0">
                                          <p:val>
                                            <p:strVal val="#ppt_y+#ppt_h*1.125000"/>
                                          </p:val>
                                        </p:tav>
                                        <p:tav tm="100000">
                                          <p:val>
                                            <p:strVal val="#ppt_y"/>
                                          </p:val>
                                        </p:tav>
                                      </p:tavLst>
                                    </p:anim>
                                    <p:animEffect transition="in" filter="wipe(up)">
                                      <p:cBhvr>
                                        <p:cTn id="40" dur="500"/>
                                        <p:tgtEl>
                                          <p:spTgt spid="6"/>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ppt_y</p:attrName>
                                        </p:attrNameLst>
                                      </p:cBhvr>
                                      <p:tavLst>
                                        <p:tav tm="0">
                                          <p:val>
                                            <p:strVal val="#ppt_y+#ppt_h*1.125000"/>
                                          </p:val>
                                        </p:tav>
                                        <p:tav tm="100000">
                                          <p:val>
                                            <p:strVal val="#ppt_y"/>
                                          </p:val>
                                        </p:tav>
                                      </p:tavLst>
                                    </p:anim>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p:tgtEl>
                                          <p:spTgt spid="18"/>
                                        </p:tgtEl>
                                        <p:attrNameLst>
                                          <p:attrName>ppt_y</p:attrName>
                                        </p:attrNameLst>
                                      </p:cBhvr>
                                      <p:tavLst>
                                        <p:tav tm="0">
                                          <p:val>
                                            <p:strVal val="#ppt_y+#ppt_h*1.125000"/>
                                          </p:val>
                                        </p:tav>
                                        <p:tav tm="100000">
                                          <p:val>
                                            <p:strVal val="#ppt_y"/>
                                          </p:val>
                                        </p:tav>
                                      </p:tavLst>
                                    </p:anim>
                                    <p:animEffect transition="in" filter="wipe(up)">
                                      <p:cBhvr>
                                        <p:cTn id="50" dur="500"/>
                                        <p:tgtEl>
                                          <p:spTgt spid="18"/>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p:tgtEl>
                                          <p:spTgt spid="8"/>
                                        </p:tgtEl>
                                        <p:attrNameLst>
                                          <p:attrName>ppt_y</p:attrName>
                                        </p:attrNameLst>
                                      </p:cBhvr>
                                      <p:tavLst>
                                        <p:tav tm="0">
                                          <p:val>
                                            <p:strVal val="#ppt_y+#ppt_h*1.125000"/>
                                          </p:val>
                                        </p:tav>
                                        <p:tav tm="100000">
                                          <p:val>
                                            <p:strVal val="#ppt_y"/>
                                          </p:val>
                                        </p:tav>
                                      </p:tavLst>
                                    </p:anim>
                                    <p:animEffect transition="in" filter="wipe(up)">
                                      <p:cBhvr>
                                        <p:cTn id="54" dur="500"/>
                                        <p:tgtEl>
                                          <p:spTgt spid="8"/>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p:tgtEl>
                                          <p:spTgt spid="17"/>
                                        </p:tgtEl>
                                        <p:attrNameLst>
                                          <p:attrName>ppt_y</p:attrName>
                                        </p:attrNameLst>
                                      </p:cBhvr>
                                      <p:tavLst>
                                        <p:tav tm="0">
                                          <p:val>
                                            <p:strVal val="#ppt_y+#ppt_h*1.125000"/>
                                          </p:val>
                                        </p:tav>
                                        <p:tav tm="100000">
                                          <p:val>
                                            <p:strVal val="#ppt_y"/>
                                          </p:val>
                                        </p:tav>
                                      </p:tavLst>
                                    </p:anim>
                                    <p:animEffect transition="in" filter="wipe(up)">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bldLvl="0" animBg="1"/>
      <p:bldP spid="7" grpId="1"/>
      <p:bldP spid="12" grpId="1" animBg="1"/>
      <p:bldP spid="5" grpId="0"/>
      <p:bldP spid="15" grpId="0" bldLvl="0" animBg="1"/>
      <p:bldP spid="5" grpId="1"/>
      <p:bldP spid="15" grpId="1" animBg="1"/>
      <p:bldP spid="6" grpId="0"/>
      <p:bldP spid="13" grpId="0" bldLvl="0" animBg="1"/>
      <p:bldP spid="6" grpId="1"/>
      <p:bldP spid="13" grpId="1" animBg="1"/>
      <p:bldP spid="8" grpId="0"/>
      <p:bldP spid="17" grpId="0" bldLvl="0" animBg="1"/>
      <p:bldP spid="8" grpId="1"/>
      <p:bldP spid="17"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340350" y="455930"/>
            <a:ext cx="6666230" cy="761365"/>
          </a:xfrm>
          <a:prstGeom prst="rect">
            <a:avLst/>
          </a:prstGeom>
          <a:ln w="12700">
            <a:miter lim="400000"/>
          </a:ln>
        </p:spPr>
        <p:txBody>
          <a:bodyPr wrap="square" lIns="25397" tIns="25397" rIns="25397" bIns="25397" anchor="b" anchorCtr="0">
            <a:noAutofit/>
          </a:bodyPr>
          <a:lstStyle>
            <a:lvl1pPr algn="l">
              <a:lnSpc>
                <a:spcPct val="100000"/>
              </a:lnSpc>
              <a:defRPr sz="3000">
                <a:solidFill>
                  <a:srgbClr val="686B73"/>
                </a:solidFill>
              </a:defRPr>
            </a:lvl1pPr>
          </a:lstStyle>
          <a:p>
            <a:pPr lvl="0" algn="l">
              <a:buClrTx/>
              <a:buSzTx/>
              <a:buFontTx/>
            </a:pPr>
            <a:r>
              <a:rPr lang="en-US" altLang="zh-CN" sz="3600" b="1" dirty="0">
                <a:solidFill>
                  <a:schemeClr val="bg1"/>
                </a:solidFill>
                <a:latin typeface="Impact" panose="020B0806030902050204" charset="0"/>
                <a:ea typeface="微软雅黑" panose="020B0503020204020204" pitchFamily="34" charset="-122"/>
                <a:cs typeface="微软雅黑" panose="020B0503020204020204" pitchFamily="34" charset="-122"/>
                <a:sym typeface="+mn-ea"/>
              </a:rPr>
              <a:t>个性化定制赴日方案，出行无忧</a:t>
            </a:r>
            <a:endParaRPr lang="en-US" altLang="zh-CN" sz="3600" b="1" dirty="0">
              <a:solidFill>
                <a:schemeClr val="bg1"/>
              </a:solidFill>
              <a:latin typeface="Impact" panose="020B0806030902050204" charset="0"/>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5099685" cy="6858000"/>
          </a:xfrm>
          <a:prstGeom prst="rect">
            <a:avLst/>
          </a:prstGeom>
        </p:spPr>
      </p:pic>
      <p:pic>
        <p:nvPicPr>
          <p:cNvPr id="1028" name="Picture 4" descr="京都旅行するなら知っておきたい10のこと - LIVE JAPAN (日本の旅行・観光・体験ガイド)"/>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7408" y="1545725"/>
            <a:ext cx="3397929" cy="2427092"/>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748" y="1751601"/>
            <a:ext cx="3139474" cy="4112495"/>
          </a:xfrm>
          <a:prstGeom prst="rect">
            <a:avLst/>
          </a:prstGeom>
        </p:spPr>
      </p:pic>
      <p:pic>
        <p:nvPicPr>
          <p:cNvPr id="1030" name="Picture 6" descr="京都の観光地50選！京都旅行に役立つ観光情報も総まとめ | TABI CHAN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7105" y="3972560"/>
            <a:ext cx="3411855" cy="25552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5"/>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6EAE3"/>
        </a:solidFill>
        <a:effectLst/>
      </p:bgPr>
    </p:bg>
    <p:spTree>
      <p:nvGrpSpPr>
        <p:cNvPr id="1" name=""/>
        <p:cNvGrpSpPr/>
        <p:nvPr/>
      </p:nvGrpSpPr>
      <p:grpSpPr/>
      <p:sp>
        <p:nvSpPr>
          <p:cNvPr id="5" name="圆角矩形 4"/>
          <p:cNvSpPr/>
          <p:nvPr>
            <p:custDataLst>
              <p:tags r:id="rId1"/>
            </p:custDataLst>
          </p:nvPr>
        </p:nvSpPr>
        <p:spPr>
          <a:xfrm rot="18900000">
            <a:off x="1524000" y="2974340"/>
            <a:ext cx="1067435" cy="1067435"/>
          </a:xfrm>
          <a:prstGeom prst="roundRect">
            <a:avLst>
              <a:gd name="adj" fmla="val 192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sp>
        <p:nvSpPr>
          <p:cNvPr id="6" name="圆角矩形 5"/>
          <p:cNvSpPr/>
          <p:nvPr>
            <p:custDataLst>
              <p:tags r:id="rId2"/>
            </p:custDataLst>
          </p:nvPr>
        </p:nvSpPr>
        <p:spPr>
          <a:xfrm rot="18900000">
            <a:off x="4180205" y="2974340"/>
            <a:ext cx="1067435" cy="1067435"/>
          </a:xfrm>
          <a:prstGeom prst="roundRect">
            <a:avLst>
              <a:gd name="adj" fmla="val 192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sp>
        <p:nvSpPr>
          <p:cNvPr id="7" name="圆角矩形 6"/>
          <p:cNvSpPr/>
          <p:nvPr>
            <p:custDataLst>
              <p:tags r:id="rId3"/>
            </p:custDataLst>
          </p:nvPr>
        </p:nvSpPr>
        <p:spPr>
          <a:xfrm rot="18900000">
            <a:off x="6836410" y="2974340"/>
            <a:ext cx="1067435" cy="1067435"/>
          </a:xfrm>
          <a:prstGeom prst="roundRect">
            <a:avLst>
              <a:gd name="adj" fmla="val 192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sp>
        <p:nvSpPr>
          <p:cNvPr id="8" name="圆角矩形 7"/>
          <p:cNvSpPr/>
          <p:nvPr>
            <p:custDataLst>
              <p:tags r:id="rId4"/>
            </p:custDataLst>
          </p:nvPr>
        </p:nvSpPr>
        <p:spPr>
          <a:xfrm rot="18900000">
            <a:off x="9492615" y="2974340"/>
            <a:ext cx="1067435" cy="1067435"/>
          </a:xfrm>
          <a:prstGeom prst="roundRect">
            <a:avLst>
              <a:gd name="adj" fmla="val 192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sp>
        <p:nvSpPr>
          <p:cNvPr id="2050" name="Freeform 26"/>
          <p:cNvSpPr>
            <a:spLocks noEditPoints="1"/>
          </p:cNvSpPr>
          <p:nvPr>
            <p:custDataLst>
              <p:tags r:id="rId5"/>
            </p:custDataLst>
          </p:nvPr>
        </p:nvSpPr>
        <p:spPr bwMode="auto">
          <a:xfrm>
            <a:off x="4519930" y="3297873"/>
            <a:ext cx="387985" cy="360045"/>
          </a:xfrm>
          <a:custGeom>
            <a:avLst/>
            <a:gdLst>
              <a:gd name="T0" fmla="*/ 184 w 185"/>
              <a:gd name="T1" fmla="*/ 64 h 172"/>
              <a:gd name="T2" fmla="*/ 179 w 185"/>
              <a:gd name="T3" fmla="*/ 60 h 172"/>
              <a:gd name="T4" fmla="*/ 117 w 185"/>
              <a:gd name="T5" fmla="*/ 60 h 172"/>
              <a:gd name="T6" fmla="*/ 98 w 185"/>
              <a:gd name="T7" fmla="*/ 4 h 172"/>
              <a:gd name="T8" fmla="*/ 93 w 185"/>
              <a:gd name="T9" fmla="*/ 0 h 172"/>
              <a:gd name="T10" fmla="*/ 93 w 185"/>
              <a:gd name="T11" fmla="*/ 0 h 172"/>
              <a:gd name="T12" fmla="*/ 86 w 185"/>
              <a:gd name="T13" fmla="*/ 4 h 172"/>
              <a:gd name="T14" fmla="*/ 68 w 185"/>
              <a:gd name="T15" fmla="*/ 60 h 172"/>
              <a:gd name="T16" fmla="*/ 7 w 185"/>
              <a:gd name="T17" fmla="*/ 60 h 172"/>
              <a:gd name="T18" fmla="*/ 1 w 185"/>
              <a:gd name="T19" fmla="*/ 64 h 172"/>
              <a:gd name="T20" fmla="*/ 4 w 185"/>
              <a:gd name="T21" fmla="*/ 71 h 172"/>
              <a:gd name="T22" fmla="*/ 50 w 185"/>
              <a:gd name="T23" fmla="*/ 108 h 172"/>
              <a:gd name="T24" fmla="*/ 33 w 185"/>
              <a:gd name="T25" fmla="*/ 164 h 172"/>
              <a:gd name="T26" fmla="*/ 35 w 185"/>
              <a:gd name="T27" fmla="*/ 171 h 172"/>
              <a:gd name="T28" fmla="*/ 43 w 185"/>
              <a:gd name="T29" fmla="*/ 171 h 172"/>
              <a:gd name="T30" fmla="*/ 93 w 185"/>
              <a:gd name="T31" fmla="*/ 135 h 172"/>
              <a:gd name="T32" fmla="*/ 143 w 185"/>
              <a:gd name="T33" fmla="*/ 171 h 172"/>
              <a:gd name="T34" fmla="*/ 147 w 185"/>
              <a:gd name="T35" fmla="*/ 172 h 172"/>
              <a:gd name="T36" fmla="*/ 150 w 185"/>
              <a:gd name="T37" fmla="*/ 171 h 172"/>
              <a:gd name="T38" fmla="*/ 152 w 185"/>
              <a:gd name="T39" fmla="*/ 164 h 172"/>
              <a:gd name="T40" fmla="*/ 132 w 185"/>
              <a:gd name="T41" fmla="*/ 108 h 172"/>
              <a:gd name="T42" fmla="*/ 182 w 185"/>
              <a:gd name="T43" fmla="*/ 71 h 172"/>
              <a:gd name="T44" fmla="*/ 184 w 185"/>
              <a:gd name="T45" fmla="*/ 64 h 172"/>
              <a:gd name="T46" fmla="*/ 128 w 185"/>
              <a:gd name="T47" fmla="*/ 102 h 172"/>
              <a:gd name="T48" fmla="*/ 125 w 185"/>
              <a:gd name="T49" fmla="*/ 111 h 172"/>
              <a:gd name="T50" fmla="*/ 145 w 185"/>
              <a:gd name="T51" fmla="*/ 164 h 172"/>
              <a:gd name="T52" fmla="*/ 97 w 185"/>
              <a:gd name="T53" fmla="*/ 129 h 172"/>
              <a:gd name="T54" fmla="*/ 88 w 185"/>
              <a:gd name="T55" fmla="*/ 129 h 172"/>
              <a:gd name="T56" fmla="*/ 41 w 185"/>
              <a:gd name="T57" fmla="*/ 164 h 172"/>
              <a:gd name="T58" fmla="*/ 56 w 185"/>
              <a:gd name="T59" fmla="*/ 111 h 172"/>
              <a:gd name="T60" fmla="*/ 55 w 185"/>
              <a:gd name="T61" fmla="*/ 102 h 172"/>
              <a:gd name="T62" fmla="*/ 12 w 185"/>
              <a:gd name="T63" fmla="*/ 68 h 172"/>
              <a:gd name="T64" fmla="*/ 67 w 185"/>
              <a:gd name="T65" fmla="*/ 68 h 172"/>
              <a:gd name="T66" fmla="*/ 75 w 185"/>
              <a:gd name="T67" fmla="*/ 62 h 172"/>
              <a:gd name="T68" fmla="*/ 92 w 185"/>
              <a:gd name="T69" fmla="*/ 8 h 172"/>
              <a:gd name="T70" fmla="*/ 110 w 185"/>
              <a:gd name="T71" fmla="*/ 62 h 172"/>
              <a:gd name="T72" fmla="*/ 118 w 185"/>
              <a:gd name="T73" fmla="*/ 68 h 172"/>
              <a:gd name="T74" fmla="*/ 175 w 185"/>
              <a:gd name="T75" fmla="*/ 68 h 172"/>
              <a:gd name="T76" fmla="*/ 128 w 185"/>
              <a:gd name="T77" fmla="*/ 10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5" h="172">
                <a:moveTo>
                  <a:pt x="184" y="64"/>
                </a:moveTo>
                <a:cubicBezTo>
                  <a:pt x="184" y="62"/>
                  <a:pt x="181" y="60"/>
                  <a:pt x="179" y="60"/>
                </a:cubicBezTo>
                <a:cubicBezTo>
                  <a:pt x="117" y="60"/>
                  <a:pt x="117" y="60"/>
                  <a:pt x="117" y="60"/>
                </a:cubicBezTo>
                <a:cubicBezTo>
                  <a:pt x="98" y="4"/>
                  <a:pt x="98" y="4"/>
                  <a:pt x="98" y="4"/>
                </a:cubicBezTo>
                <a:cubicBezTo>
                  <a:pt x="97" y="2"/>
                  <a:pt x="96" y="0"/>
                  <a:pt x="93" y="0"/>
                </a:cubicBezTo>
                <a:cubicBezTo>
                  <a:pt x="93" y="0"/>
                  <a:pt x="93" y="0"/>
                  <a:pt x="93" y="0"/>
                </a:cubicBezTo>
                <a:cubicBezTo>
                  <a:pt x="90" y="0"/>
                  <a:pt x="87" y="2"/>
                  <a:pt x="86" y="4"/>
                </a:cubicBezTo>
                <a:cubicBezTo>
                  <a:pt x="68" y="60"/>
                  <a:pt x="68" y="60"/>
                  <a:pt x="68" y="60"/>
                </a:cubicBezTo>
                <a:cubicBezTo>
                  <a:pt x="7" y="60"/>
                  <a:pt x="7" y="60"/>
                  <a:pt x="7" y="60"/>
                </a:cubicBezTo>
                <a:cubicBezTo>
                  <a:pt x="4" y="60"/>
                  <a:pt x="2" y="62"/>
                  <a:pt x="1" y="64"/>
                </a:cubicBezTo>
                <a:cubicBezTo>
                  <a:pt x="0" y="67"/>
                  <a:pt x="1" y="70"/>
                  <a:pt x="4" y="71"/>
                </a:cubicBezTo>
                <a:cubicBezTo>
                  <a:pt x="50" y="108"/>
                  <a:pt x="50" y="108"/>
                  <a:pt x="50" y="108"/>
                </a:cubicBezTo>
                <a:cubicBezTo>
                  <a:pt x="33" y="164"/>
                  <a:pt x="33" y="164"/>
                  <a:pt x="33" y="164"/>
                </a:cubicBezTo>
                <a:cubicBezTo>
                  <a:pt x="32" y="167"/>
                  <a:pt x="33" y="169"/>
                  <a:pt x="35" y="171"/>
                </a:cubicBezTo>
                <a:cubicBezTo>
                  <a:pt x="38" y="172"/>
                  <a:pt x="41" y="172"/>
                  <a:pt x="43" y="171"/>
                </a:cubicBezTo>
                <a:cubicBezTo>
                  <a:pt x="93" y="135"/>
                  <a:pt x="93" y="135"/>
                  <a:pt x="93" y="135"/>
                </a:cubicBezTo>
                <a:cubicBezTo>
                  <a:pt x="143" y="171"/>
                  <a:pt x="143" y="171"/>
                  <a:pt x="143" y="171"/>
                </a:cubicBezTo>
                <a:cubicBezTo>
                  <a:pt x="144" y="171"/>
                  <a:pt x="145" y="172"/>
                  <a:pt x="147" y="172"/>
                </a:cubicBezTo>
                <a:cubicBezTo>
                  <a:pt x="148" y="172"/>
                  <a:pt x="149" y="171"/>
                  <a:pt x="150" y="171"/>
                </a:cubicBezTo>
                <a:cubicBezTo>
                  <a:pt x="152" y="169"/>
                  <a:pt x="153" y="166"/>
                  <a:pt x="152" y="164"/>
                </a:cubicBezTo>
                <a:cubicBezTo>
                  <a:pt x="132" y="108"/>
                  <a:pt x="132" y="108"/>
                  <a:pt x="132" y="108"/>
                </a:cubicBezTo>
                <a:cubicBezTo>
                  <a:pt x="182" y="71"/>
                  <a:pt x="182" y="71"/>
                  <a:pt x="182" y="71"/>
                </a:cubicBezTo>
                <a:cubicBezTo>
                  <a:pt x="184" y="70"/>
                  <a:pt x="185" y="67"/>
                  <a:pt x="184" y="64"/>
                </a:cubicBezTo>
                <a:close/>
                <a:moveTo>
                  <a:pt x="128" y="102"/>
                </a:moveTo>
                <a:cubicBezTo>
                  <a:pt x="125" y="104"/>
                  <a:pt x="124" y="107"/>
                  <a:pt x="125" y="111"/>
                </a:cubicBezTo>
                <a:cubicBezTo>
                  <a:pt x="145" y="164"/>
                  <a:pt x="145" y="164"/>
                  <a:pt x="145" y="164"/>
                </a:cubicBezTo>
                <a:cubicBezTo>
                  <a:pt x="97" y="129"/>
                  <a:pt x="97" y="129"/>
                  <a:pt x="97" y="129"/>
                </a:cubicBezTo>
                <a:cubicBezTo>
                  <a:pt x="94" y="127"/>
                  <a:pt x="91" y="127"/>
                  <a:pt x="88" y="129"/>
                </a:cubicBezTo>
                <a:cubicBezTo>
                  <a:pt x="41" y="164"/>
                  <a:pt x="41" y="164"/>
                  <a:pt x="41" y="164"/>
                </a:cubicBezTo>
                <a:cubicBezTo>
                  <a:pt x="56" y="111"/>
                  <a:pt x="56" y="111"/>
                  <a:pt x="56" y="111"/>
                </a:cubicBezTo>
                <a:cubicBezTo>
                  <a:pt x="57" y="108"/>
                  <a:pt x="57" y="104"/>
                  <a:pt x="55" y="102"/>
                </a:cubicBezTo>
                <a:cubicBezTo>
                  <a:pt x="12" y="68"/>
                  <a:pt x="12" y="68"/>
                  <a:pt x="12" y="68"/>
                </a:cubicBezTo>
                <a:cubicBezTo>
                  <a:pt x="67" y="68"/>
                  <a:pt x="67" y="68"/>
                  <a:pt x="67" y="68"/>
                </a:cubicBezTo>
                <a:cubicBezTo>
                  <a:pt x="70" y="68"/>
                  <a:pt x="74" y="66"/>
                  <a:pt x="75" y="62"/>
                </a:cubicBezTo>
                <a:cubicBezTo>
                  <a:pt x="92" y="8"/>
                  <a:pt x="92" y="8"/>
                  <a:pt x="92" y="8"/>
                </a:cubicBezTo>
                <a:cubicBezTo>
                  <a:pt x="110" y="62"/>
                  <a:pt x="110" y="62"/>
                  <a:pt x="110" y="62"/>
                </a:cubicBezTo>
                <a:cubicBezTo>
                  <a:pt x="111" y="66"/>
                  <a:pt x="115" y="68"/>
                  <a:pt x="118" y="68"/>
                </a:cubicBezTo>
                <a:cubicBezTo>
                  <a:pt x="175" y="68"/>
                  <a:pt x="175" y="68"/>
                  <a:pt x="175" y="68"/>
                </a:cubicBezTo>
                <a:lnTo>
                  <a:pt x="128" y="102"/>
                </a:lnTo>
                <a:close/>
              </a:path>
            </a:pathLst>
          </a:custGeom>
          <a:solidFill>
            <a:schemeClr val="tx1"/>
          </a:solidFill>
          <a:ln>
            <a:solidFill>
              <a:schemeClr val="tx1"/>
            </a:solidFill>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2055" name="Freeform 30"/>
          <p:cNvSpPr>
            <a:spLocks noEditPoints="1"/>
          </p:cNvSpPr>
          <p:nvPr>
            <p:custDataLst>
              <p:tags r:id="rId6"/>
            </p:custDataLst>
          </p:nvPr>
        </p:nvSpPr>
        <p:spPr bwMode="auto">
          <a:xfrm>
            <a:off x="9841865" y="3304858"/>
            <a:ext cx="369570" cy="386715"/>
          </a:xfrm>
          <a:custGeom>
            <a:avLst/>
            <a:gdLst>
              <a:gd name="T0" fmla="*/ 168 w 176"/>
              <a:gd name="T1" fmla="*/ 68 h 184"/>
              <a:gd name="T2" fmla="*/ 152 w 176"/>
              <a:gd name="T3" fmla="*/ 52 h 184"/>
              <a:gd name="T4" fmla="*/ 128 w 176"/>
              <a:gd name="T5" fmla="*/ 52 h 184"/>
              <a:gd name="T6" fmla="*/ 128 w 176"/>
              <a:gd name="T7" fmla="*/ 40 h 184"/>
              <a:gd name="T8" fmla="*/ 88 w 176"/>
              <a:gd name="T9" fmla="*/ 0 h 184"/>
              <a:gd name="T10" fmla="*/ 48 w 176"/>
              <a:gd name="T11" fmla="*/ 40 h 184"/>
              <a:gd name="T12" fmla="*/ 48 w 176"/>
              <a:gd name="T13" fmla="*/ 52 h 184"/>
              <a:gd name="T14" fmla="*/ 24 w 176"/>
              <a:gd name="T15" fmla="*/ 52 h 184"/>
              <a:gd name="T16" fmla="*/ 8 w 176"/>
              <a:gd name="T17" fmla="*/ 68 h 184"/>
              <a:gd name="T18" fmla="*/ 0 w 176"/>
              <a:gd name="T19" fmla="*/ 168 h 184"/>
              <a:gd name="T20" fmla="*/ 16 w 176"/>
              <a:gd name="T21" fmla="*/ 184 h 184"/>
              <a:gd name="T22" fmla="*/ 160 w 176"/>
              <a:gd name="T23" fmla="*/ 184 h 184"/>
              <a:gd name="T24" fmla="*/ 176 w 176"/>
              <a:gd name="T25" fmla="*/ 168 h 184"/>
              <a:gd name="T26" fmla="*/ 168 w 176"/>
              <a:gd name="T27" fmla="*/ 68 h 184"/>
              <a:gd name="T28" fmla="*/ 56 w 176"/>
              <a:gd name="T29" fmla="*/ 40 h 184"/>
              <a:gd name="T30" fmla="*/ 88 w 176"/>
              <a:gd name="T31" fmla="*/ 8 h 184"/>
              <a:gd name="T32" fmla="*/ 120 w 176"/>
              <a:gd name="T33" fmla="*/ 40 h 184"/>
              <a:gd name="T34" fmla="*/ 120 w 176"/>
              <a:gd name="T35" fmla="*/ 52 h 184"/>
              <a:gd name="T36" fmla="*/ 56 w 176"/>
              <a:gd name="T37" fmla="*/ 52 h 184"/>
              <a:gd name="T38" fmla="*/ 56 w 176"/>
              <a:gd name="T39" fmla="*/ 40 h 184"/>
              <a:gd name="T40" fmla="*/ 160 w 176"/>
              <a:gd name="T41" fmla="*/ 176 h 184"/>
              <a:gd name="T42" fmla="*/ 16 w 176"/>
              <a:gd name="T43" fmla="*/ 176 h 184"/>
              <a:gd name="T44" fmla="*/ 8 w 176"/>
              <a:gd name="T45" fmla="*/ 168 h 184"/>
              <a:gd name="T46" fmla="*/ 16 w 176"/>
              <a:gd name="T47" fmla="*/ 68 h 184"/>
              <a:gd name="T48" fmla="*/ 24 w 176"/>
              <a:gd name="T49" fmla="*/ 60 h 184"/>
              <a:gd name="T50" fmla="*/ 48 w 176"/>
              <a:gd name="T51" fmla="*/ 60 h 184"/>
              <a:gd name="T52" fmla="*/ 48 w 176"/>
              <a:gd name="T53" fmla="*/ 76 h 184"/>
              <a:gd name="T54" fmla="*/ 48 w 176"/>
              <a:gd name="T55" fmla="*/ 77 h 184"/>
              <a:gd name="T56" fmla="*/ 44 w 176"/>
              <a:gd name="T57" fmla="*/ 84 h 184"/>
              <a:gd name="T58" fmla="*/ 52 w 176"/>
              <a:gd name="T59" fmla="*/ 92 h 184"/>
              <a:gd name="T60" fmla="*/ 60 w 176"/>
              <a:gd name="T61" fmla="*/ 84 h 184"/>
              <a:gd name="T62" fmla="*/ 56 w 176"/>
              <a:gd name="T63" fmla="*/ 77 h 184"/>
              <a:gd name="T64" fmla="*/ 56 w 176"/>
              <a:gd name="T65" fmla="*/ 60 h 184"/>
              <a:gd name="T66" fmla="*/ 120 w 176"/>
              <a:gd name="T67" fmla="*/ 60 h 184"/>
              <a:gd name="T68" fmla="*/ 120 w 176"/>
              <a:gd name="T69" fmla="*/ 77 h 184"/>
              <a:gd name="T70" fmla="*/ 116 w 176"/>
              <a:gd name="T71" fmla="*/ 84 h 184"/>
              <a:gd name="T72" fmla="*/ 124 w 176"/>
              <a:gd name="T73" fmla="*/ 92 h 184"/>
              <a:gd name="T74" fmla="*/ 132 w 176"/>
              <a:gd name="T75" fmla="*/ 84 h 184"/>
              <a:gd name="T76" fmla="*/ 128 w 176"/>
              <a:gd name="T77" fmla="*/ 77 h 184"/>
              <a:gd name="T78" fmla="*/ 128 w 176"/>
              <a:gd name="T79" fmla="*/ 76 h 184"/>
              <a:gd name="T80" fmla="*/ 128 w 176"/>
              <a:gd name="T81" fmla="*/ 60 h 184"/>
              <a:gd name="T82" fmla="*/ 152 w 176"/>
              <a:gd name="T83" fmla="*/ 60 h 184"/>
              <a:gd name="T84" fmla="*/ 160 w 176"/>
              <a:gd name="T85" fmla="*/ 68 h 184"/>
              <a:gd name="T86" fmla="*/ 168 w 176"/>
              <a:gd name="T87" fmla="*/ 168 h 184"/>
              <a:gd name="T88" fmla="*/ 160 w 176"/>
              <a:gd name="T89" fmla="*/ 17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84">
                <a:moveTo>
                  <a:pt x="168" y="68"/>
                </a:moveTo>
                <a:cubicBezTo>
                  <a:pt x="168" y="59"/>
                  <a:pt x="161" y="52"/>
                  <a:pt x="152" y="52"/>
                </a:cubicBezTo>
                <a:cubicBezTo>
                  <a:pt x="128" y="52"/>
                  <a:pt x="128" y="52"/>
                  <a:pt x="128" y="52"/>
                </a:cubicBezTo>
                <a:cubicBezTo>
                  <a:pt x="128" y="40"/>
                  <a:pt x="128" y="40"/>
                  <a:pt x="128" y="40"/>
                </a:cubicBezTo>
                <a:cubicBezTo>
                  <a:pt x="128" y="18"/>
                  <a:pt x="110" y="0"/>
                  <a:pt x="88" y="0"/>
                </a:cubicBezTo>
                <a:cubicBezTo>
                  <a:pt x="66" y="0"/>
                  <a:pt x="48" y="18"/>
                  <a:pt x="48" y="40"/>
                </a:cubicBezTo>
                <a:cubicBezTo>
                  <a:pt x="48" y="52"/>
                  <a:pt x="48" y="52"/>
                  <a:pt x="48" y="52"/>
                </a:cubicBezTo>
                <a:cubicBezTo>
                  <a:pt x="24" y="52"/>
                  <a:pt x="24" y="52"/>
                  <a:pt x="24" y="52"/>
                </a:cubicBezTo>
                <a:cubicBezTo>
                  <a:pt x="15" y="52"/>
                  <a:pt x="8" y="59"/>
                  <a:pt x="8" y="68"/>
                </a:cubicBezTo>
                <a:cubicBezTo>
                  <a:pt x="0" y="168"/>
                  <a:pt x="0" y="168"/>
                  <a:pt x="0" y="168"/>
                </a:cubicBezTo>
                <a:cubicBezTo>
                  <a:pt x="0" y="177"/>
                  <a:pt x="7" y="184"/>
                  <a:pt x="16" y="184"/>
                </a:cubicBezTo>
                <a:cubicBezTo>
                  <a:pt x="160" y="184"/>
                  <a:pt x="160" y="184"/>
                  <a:pt x="160" y="184"/>
                </a:cubicBezTo>
                <a:cubicBezTo>
                  <a:pt x="169" y="184"/>
                  <a:pt x="176" y="177"/>
                  <a:pt x="176" y="168"/>
                </a:cubicBezTo>
                <a:lnTo>
                  <a:pt x="168" y="68"/>
                </a:lnTo>
                <a:close/>
                <a:moveTo>
                  <a:pt x="56" y="40"/>
                </a:moveTo>
                <a:cubicBezTo>
                  <a:pt x="56" y="22"/>
                  <a:pt x="70" y="8"/>
                  <a:pt x="88" y="8"/>
                </a:cubicBezTo>
                <a:cubicBezTo>
                  <a:pt x="106" y="8"/>
                  <a:pt x="120" y="22"/>
                  <a:pt x="120" y="40"/>
                </a:cubicBezTo>
                <a:cubicBezTo>
                  <a:pt x="120" y="52"/>
                  <a:pt x="120" y="52"/>
                  <a:pt x="120" y="52"/>
                </a:cubicBezTo>
                <a:cubicBezTo>
                  <a:pt x="56" y="52"/>
                  <a:pt x="56" y="52"/>
                  <a:pt x="56" y="52"/>
                </a:cubicBezTo>
                <a:lnTo>
                  <a:pt x="56" y="40"/>
                </a:lnTo>
                <a:close/>
                <a:moveTo>
                  <a:pt x="160" y="176"/>
                </a:moveTo>
                <a:cubicBezTo>
                  <a:pt x="16" y="176"/>
                  <a:pt x="16" y="176"/>
                  <a:pt x="16" y="176"/>
                </a:cubicBezTo>
                <a:cubicBezTo>
                  <a:pt x="12" y="176"/>
                  <a:pt x="8" y="172"/>
                  <a:pt x="8" y="168"/>
                </a:cubicBezTo>
                <a:cubicBezTo>
                  <a:pt x="16" y="68"/>
                  <a:pt x="16" y="68"/>
                  <a:pt x="16" y="68"/>
                </a:cubicBezTo>
                <a:cubicBezTo>
                  <a:pt x="16" y="64"/>
                  <a:pt x="20" y="60"/>
                  <a:pt x="24" y="60"/>
                </a:cubicBezTo>
                <a:cubicBezTo>
                  <a:pt x="48" y="60"/>
                  <a:pt x="48" y="60"/>
                  <a:pt x="48" y="60"/>
                </a:cubicBezTo>
                <a:cubicBezTo>
                  <a:pt x="48" y="76"/>
                  <a:pt x="48" y="76"/>
                  <a:pt x="48" y="76"/>
                </a:cubicBezTo>
                <a:cubicBezTo>
                  <a:pt x="48" y="76"/>
                  <a:pt x="48" y="77"/>
                  <a:pt x="48" y="77"/>
                </a:cubicBezTo>
                <a:cubicBezTo>
                  <a:pt x="46" y="78"/>
                  <a:pt x="44" y="81"/>
                  <a:pt x="44" y="84"/>
                </a:cubicBezTo>
                <a:cubicBezTo>
                  <a:pt x="44" y="88"/>
                  <a:pt x="47" y="92"/>
                  <a:pt x="52" y="92"/>
                </a:cubicBezTo>
                <a:cubicBezTo>
                  <a:pt x="56" y="92"/>
                  <a:pt x="60" y="88"/>
                  <a:pt x="60" y="84"/>
                </a:cubicBezTo>
                <a:cubicBezTo>
                  <a:pt x="60" y="81"/>
                  <a:pt x="58" y="78"/>
                  <a:pt x="56" y="77"/>
                </a:cubicBezTo>
                <a:cubicBezTo>
                  <a:pt x="56" y="60"/>
                  <a:pt x="56" y="60"/>
                  <a:pt x="56" y="60"/>
                </a:cubicBezTo>
                <a:cubicBezTo>
                  <a:pt x="120" y="60"/>
                  <a:pt x="120" y="60"/>
                  <a:pt x="120" y="60"/>
                </a:cubicBezTo>
                <a:cubicBezTo>
                  <a:pt x="120" y="77"/>
                  <a:pt x="120" y="77"/>
                  <a:pt x="120" y="77"/>
                </a:cubicBezTo>
                <a:cubicBezTo>
                  <a:pt x="118" y="78"/>
                  <a:pt x="116" y="81"/>
                  <a:pt x="116" y="84"/>
                </a:cubicBezTo>
                <a:cubicBezTo>
                  <a:pt x="116" y="88"/>
                  <a:pt x="119" y="92"/>
                  <a:pt x="124" y="92"/>
                </a:cubicBezTo>
                <a:cubicBezTo>
                  <a:pt x="128" y="92"/>
                  <a:pt x="132" y="88"/>
                  <a:pt x="132" y="84"/>
                </a:cubicBezTo>
                <a:cubicBezTo>
                  <a:pt x="132" y="81"/>
                  <a:pt x="130" y="78"/>
                  <a:pt x="128" y="77"/>
                </a:cubicBezTo>
                <a:cubicBezTo>
                  <a:pt x="128" y="77"/>
                  <a:pt x="128" y="76"/>
                  <a:pt x="128" y="76"/>
                </a:cubicBezTo>
                <a:cubicBezTo>
                  <a:pt x="128" y="60"/>
                  <a:pt x="128" y="60"/>
                  <a:pt x="128" y="60"/>
                </a:cubicBezTo>
                <a:cubicBezTo>
                  <a:pt x="152" y="60"/>
                  <a:pt x="152" y="60"/>
                  <a:pt x="152" y="60"/>
                </a:cubicBezTo>
                <a:cubicBezTo>
                  <a:pt x="156" y="60"/>
                  <a:pt x="160" y="64"/>
                  <a:pt x="160" y="68"/>
                </a:cubicBezTo>
                <a:cubicBezTo>
                  <a:pt x="168" y="168"/>
                  <a:pt x="168" y="168"/>
                  <a:pt x="168" y="168"/>
                </a:cubicBezTo>
                <a:cubicBezTo>
                  <a:pt x="168" y="172"/>
                  <a:pt x="164" y="176"/>
                  <a:pt x="160" y="176"/>
                </a:cubicBezTo>
                <a:close/>
              </a:path>
            </a:pathLst>
          </a:custGeom>
          <a:solidFill>
            <a:schemeClr val="tx1"/>
          </a:solidFill>
          <a:ln>
            <a:solidFill>
              <a:schemeClr val="tx1"/>
            </a:solidFill>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grpSp>
        <p:nvGrpSpPr>
          <p:cNvPr id="294" name="组合 293"/>
          <p:cNvGrpSpPr/>
          <p:nvPr>
            <p:custDataLst>
              <p:tags r:id="rId7"/>
            </p:custDataLst>
          </p:nvPr>
        </p:nvGrpSpPr>
        <p:grpSpPr>
          <a:xfrm>
            <a:off x="7215505" y="3243898"/>
            <a:ext cx="308610" cy="371475"/>
            <a:chOff x="1547" y="7259"/>
            <a:chExt cx="944" cy="1135"/>
          </a:xfrm>
          <a:solidFill>
            <a:schemeClr val="tx1"/>
          </a:solidFill>
        </p:grpSpPr>
        <p:sp>
          <p:nvSpPr>
            <p:cNvPr id="295" name="Freeform 231"/>
            <p:cNvSpPr>
              <a:spLocks noEditPoints="1"/>
            </p:cNvSpPr>
            <p:nvPr>
              <p:custDataLst>
                <p:tags r:id="rId8"/>
              </p:custDataLst>
            </p:nvPr>
          </p:nvSpPr>
          <p:spPr bwMode="auto">
            <a:xfrm>
              <a:off x="1664" y="7874"/>
              <a:ext cx="710" cy="520"/>
            </a:xfrm>
            <a:custGeom>
              <a:avLst/>
              <a:gdLst>
                <a:gd name="T0" fmla="*/ 116 w 120"/>
                <a:gd name="T1" fmla="*/ 88 h 88"/>
                <a:gd name="T2" fmla="*/ 4 w 120"/>
                <a:gd name="T3" fmla="*/ 88 h 88"/>
                <a:gd name="T4" fmla="*/ 0 w 120"/>
                <a:gd name="T5" fmla="*/ 84 h 88"/>
                <a:gd name="T6" fmla="*/ 0 w 120"/>
                <a:gd name="T7" fmla="*/ 18 h 88"/>
                <a:gd name="T8" fmla="*/ 3 w 120"/>
                <a:gd name="T9" fmla="*/ 15 h 88"/>
                <a:gd name="T10" fmla="*/ 59 w 120"/>
                <a:gd name="T11" fmla="*/ 0 h 88"/>
                <a:gd name="T12" fmla="*/ 61 w 120"/>
                <a:gd name="T13" fmla="*/ 0 h 88"/>
                <a:gd name="T14" fmla="*/ 117 w 120"/>
                <a:gd name="T15" fmla="*/ 15 h 88"/>
                <a:gd name="T16" fmla="*/ 120 w 120"/>
                <a:gd name="T17" fmla="*/ 18 h 88"/>
                <a:gd name="T18" fmla="*/ 120 w 120"/>
                <a:gd name="T19" fmla="*/ 84 h 88"/>
                <a:gd name="T20" fmla="*/ 116 w 120"/>
                <a:gd name="T21" fmla="*/ 88 h 88"/>
                <a:gd name="T22" fmla="*/ 8 w 120"/>
                <a:gd name="T23" fmla="*/ 80 h 88"/>
                <a:gd name="T24" fmla="*/ 112 w 120"/>
                <a:gd name="T25" fmla="*/ 80 h 88"/>
                <a:gd name="T26" fmla="*/ 112 w 120"/>
                <a:gd name="T27" fmla="*/ 22 h 88"/>
                <a:gd name="T28" fmla="*/ 60 w 120"/>
                <a:gd name="T29" fmla="*/ 8 h 88"/>
                <a:gd name="T30" fmla="*/ 8 w 120"/>
                <a:gd name="T31" fmla="*/ 22 h 88"/>
                <a:gd name="T32" fmla="*/ 8 w 120"/>
                <a:gd name="T33"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 h="88">
                  <a:moveTo>
                    <a:pt x="116" y="88"/>
                  </a:moveTo>
                  <a:cubicBezTo>
                    <a:pt x="4" y="88"/>
                    <a:pt x="4" y="88"/>
                    <a:pt x="4" y="88"/>
                  </a:cubicBezTo>
                  <a:cubicBezTo>
                    <a:pt x="2" y="88"/>
                    <a:pt x="0" y="86"/>
                    <a:pt x="0" y="84"/>
                  </a:cubicBezTo>
                  <a:cubicBezTo>
                    <a:pt x="0" y="18"/>
                    <a:pt x="0" y="18"/>
                    <a:pt x="0" y="18"/>
                  </a:cubicBezTo>
                  <a:cubicBezTo>
                    <a:pt x="0" y="17"/>
                    <a:pt x="1" y="15"/>
                    <a:pt x="3" y="15"/>
                  </a:cubicBezTo>
                  <a:cubicBezTo>
                    <a:pt x="59" y="0"/>
                    <a:pt x="59" y="0"/>
                    <a:pt x="59" y="0"/>
                  </a:cubicBezTo>
                  <a:cubicBezTo>
                    <a:pt x="60" y="0"/>
                    <a:pt x="60" y="0"/>
                    <a:pt x="61" y="0"/>
                  </a:cubicBezTo>
                  <a:cubicBezTo>
                    <a:pt x="117" y="15"/>
                    <a:pt x="117" y="15"/>
                    <a:pt x="117" y="15"/>
                  </a:cubicBezTo>
                  <a:cubicBezTo>
                    <a:pt x="119" y="15"/>
                    <a:pt x="120" y="17"/>
                    <a:pt x="120" y="18"/>
                  </a:cubicBezTo>
                  <a:cubicBezTo>
                    <a:pt x="120" y="84"/>
                    <a:pt x="120" y="84"/>
                    <a:pt x="120" y="84"/>
                  </a:cubicBezTo>
                  <a:cubicBezTo>
                    <a:pt x="120" y="86"/>
                    <a:pt x="118" y="88"/>
                    <a:pt x="116" y="88"/>
                  </a:cubicBezTo>
                  <a:close/>
                  <a:moveTo>
                    <a:pt x="8" y="80"/>
                  </a:moveTo>
                  <a:cubicBezTo>
                    <a:pt x="112" y="80"/>
                    <a:pt x="112" y="80"/>
                    <a:pt x="112" y="80"/>
                  </a:cubicBezTo>
                  <a:cubicBezTo>
                    <a:pt x="112" y="22"/>
                    <a:pt x="112" y="22"/>
                    <a:pt x="112" y="22"/>
                  </a:cubicBezTo>
                  <a:cubicBezTo>
                    <a:pt x="60" y="8"/>
                    <a:pt x="60" y="8"/>
                    <a:pt x="60" y="8"/>
                  </a:cubicBezTo>
                  <a:cubicBezTo>
                    <a:pt x="8" y="22"/>
                    <a:pt x="8" y="22"/>
                    <a:pt x="8" y="22"/>
                  </a:cubicBezTo>
                  <a:lnTo>
                    <a:pt x="8" y="80"/>
                  </a:ln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296" name="Freeform 232"/>
            <p:cNvSpPr/>
            <p:nvPr>
              <p:custDataLst>
                <p:tags r:id="rId9"/>
              </p:custDataLst>
            </p:nvPr>
          </p:nvSpPr>
          <p:spPr bwMode="auto">
            <a:xfrm>
              <a:off x="1759" y="7259"/>
              <a:ext cx="520" cy="710"/>
            </a:xfrm>
            <a:custGeom>
              <a:avLst/>
              <a:gdLst>
                <a:gd name="T0" fmla="*/ 88 w 88"/>
                <a:gd name="T1" fmla="*/ 120 h 120"/>
                <a:gd name="T2" fmla="*/ 80 w 88"/>
                <a:gd name="T3" fmla="*/ 120 h 120"/>
                <a:gd name="T4" fmla="*/ 80 w 88"/>
                <a:gd name="T5" fmla="*/ 20 h 120"/>
                <a:gd name="T6" fmla="*/ 44 w 88"/>
                <a:gd name="T7" fmla="*/ 8 h 120"/>
                <a:gd name="T8" fmla="*/ 8 w 88"/>
                <a:gd name="T9" fmla="*/ 20 h 120"/>
                <a:gd name="T10" fmla="*/ 8 w 88"/>
                <a:gd name="T11" fmla="*/ 120 h 120"/>
                <a:gd name="T12" fmla="*/ 0 w 88"/>
                <a:gd name="T13" fmla="*/ 120 h 120"/>
                <a:gd name="T14" fmla="*/ 0 w 88"/>
                <a:gd name="T15" fmla="*/ 17 h 120"/>
                <a:gd name="T16" fmla="*/ 3 w 88"/>
                <a:gd name="T17" fmla="*/ 13 h 120"/>
                <a:gd name="T18" fmla="*/ 43 w 88"/>
                <a:gd name="T19" fmla="*/ 0 h 120"/>
                <a:gd name="T20" fmla="*/ 45 w 88"/>
                <a:gd name="T21" fmla="*/ 0 h 120"/>
                <a:gd name="T22" fmla="*/ 85 w 88"/>
                <a:gd name="T23" fmla="*/ 13 h 120"/>
                <a:gd name="T24" fmla="*/ 88 w 88"/>
                <a:gd name="T25" fmla="*/ 17 h 120"/>
                <a:gd name="T26" fmla="*/ 88 w 88"/>
                <a:gd name="T2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8" h="120">
                  <a:moveTo>
                    <a:pt x="88" y="120"/>
                  </a:moveTo>
                  <a:cubicBezTo>
                    <a:pt x="80" y="120"/>
                    <a:pt x="80" y="120"/>
                    <a:pt x="80" y="120"/>
                  </a:cubicBezTo>
                  <a:cubicBezTo>
                    <a:pt x="80" y="20"/>
                    <a:pt x="80" y="20"/>
                    <a:pt x="80" y="20"/>
                  </a:cubicBezTo>
                  <a:cubicBezTo>
                    <a:pt x="44" y="8"/>
                    <a:pt x="44" y="8"/>
                    <a:pt x="44" y="8"/>
                  </a:cubicBezTo>
                  <a:cubicBezTo>
                    <a:pt x="8" y="20"/>
                    <a:pt x="8" y="20"/>
                    <a:pt x="8" y="20"/>
                  </a:cubicBezTo>
                  <a:cubicBezTo>
                    <a:pt x="8" y="120"/>
                    <a:pt x="8" y="120"/>
                    <a:pt x="8" y="120"/>
                  </a:cubicBezTo>
                  <a:cubicBezTo>
                    <a:pt x="0" y="120"/>
                    <a:pt x="0" y="120"/>
                    <a:pt x="0" y="120"/>
                  </a:cubicBezTo>
                  <a:cubicBezTo>
                    <a:pt x="0" y="17"/>
                    <a:pt x="0" y="17"/>
                    <a:pt x="0" y="17"/>
                  </a:cubicBezTo>
                  <a:cubicBezTo>
                    <a:pt x="0" y="15"/>
                    <a:pt x="1" y="13"/>
                    <a:pt x="3" y="13"/>
                  </a:cubicBezTo>
                  <a:cubicBezTo>
                    <a:pt x="43" y="0"/>
                    <a:pt x="43" y="0"/>
                    <a:pt x="43" y="0"/>
                  </a:cubicBezTo>
                  <a:cubicBezTo>
                    <a:pt x="44" y="0"/>
                    <a:pt x="44" y="0"/>
                    <a:pt x="45" y="0"/>
                  </a:cubicBezTo>
                  <a:cubicBezTo>
                    <a:pt x="85" y="13"/>
                    <a:pt x="85" y="13"/>
                    <a:pt x="85" y="13"/>
                  </a:cubicBezTo>
                  <a:cubicBezTo>
                    <a:pt x="87" y="13"/>
                    <a:pt x="88" y="15"/>
                    <a:pt x="88" y="17"/>
                  </a:cubicBezTo>
                  <a:lnTo>
                    <a:pt x="88" y="120"/>
                  </a:ln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297" name="Freeform 233"/>
            <p:cNvSpPr>
              <a:spLocks noEditPoints="1"/>
            </p:cNvSpPr>
            <p:nvPr>
              <p:custDataLst>
                <p:tags r:id="rId10"/>
              </p:custDataLst>
            </p:nvPr>
          </p:nvSpPr>
          <p:spPr bwMode="auto">
            <a:xfrm>
              <a:off x="1902" y="8111"/>
              <a:ext cx="235" cy="283"/>
            </a:xfrm>
            <a:custGeom>
              <a:avLst/>
              <a:gdLst>
                <a:gd name="T0" fmla="*/ 36 w 40"/>
                <a:gd name="T1" fmla="*/ 48 h 48"/>
                <a:gd name="T2" fmla="*/ 4 w 40"/>
                <a:gd name="T3" fmla="*/ 48 h 48"/>
                <a:gd name="T4" fmla="*/ 0 w 40"/>
                <a:gd name="T5" fmla="*/ 44 h 48"/>
                <a:gd name="T6" fmla="*/ 0 w 40"/>
                <a:gd name="T7" fmla="*/ 4 h 48"/>
                <a:gd name="T8" fmla="*/ 4 w 40"/>
                <a:gd name="T9" fmla="*/ 0 h 48"/>
                <a:gd name="T10" fmla="*/ 36 w 40"/>
                <a:gd name="T11" fmla="*/ 0 h 48"/>
                <a:gd name="T12" fmla="*/ 40 w 40"/>
                <a:gd name="T13" fmla="*/ 4 h 48"/>
                <a:gd name="T14" fmla="*/ 40 w 40"/>
                <a:gd name="T15" fmla="*/ 44 h 48"/>
                <a:gd name="T16" fmla="*/ 36 w 40"/>
                <a:gd name="T17" fmla="*/ 48 h 48"/>
                <a:gd name="T18" fmla="*/ 8 w 40"/>
                <a:gd name="T19" fmla="*/ 40 h 48"/>
                <a:gd name="T20" fmla="*/ 32 w 40"/>
                <a:gd name="T21" fmla="*/ 40 h 48"/>
                <a:gd name="T22" fmla="*/ 32 w 40"/>
                <a:gd name="T23" fmla="*/ 8 h 48"/>
                <a:gd name="T24" fmla="*/ 8 w 40"/>
                <a:gd name="T25" fmla="*/ 8 h 48"/>
                <a:gd name="T26" fmla="*/ 8 w 40"/>
                <a:gd name="T2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 h="48">
                  <a:moveTo>
                    <a:pt x="36" y="48"/>
                  </a:moveTo>
                  <a:cubicBezTo>
                    <a:pt x="4" y="48"/>
                    <a:pt x="4" y="48"/>
                    <a:pt x="4" y="48"/>
                  </a:cubicBezTo>
                  <a:cubicBezTo>
                    <a:pt x="2" y="48"/>
                    <a:pt x="0" y="46"/>
                    <a:pt x="0" y="44"/>
                  </a:cubicBezTo>
                  <a:cubicBezTo>
                    <a:pt x="0" y="4"/>
                    <a:pt x="0" y="4"/>
                    <a:pt x="0" y="4"/>
                  </a:cubicBezTo>
                  <a:cubicBezTo>
                    <a:pt x="0" y="2"/>
                    <a:pt x="2" y="0"/>
                    <a:pt x="4" y="0"/>
                  </a:cubicBezTo>
                  <a:cubicBezTo>
                    <a:pt x="36" y="0"/>
                    <a:pt x="36" y="0"/>
                    <a:pt x="36" y="0"/>
                  </a:cubicBezTo>
                  <a:cubicBezTo>
                    <a:pt x="38" y="0"/>
                    <a:pt x="40" y="2"/>
                    <a:pt x="40" y="4"/>
                  </a:cubicBezTo>
                  <a:cubicBezTo>
                    <a:pt x="40" y="44"/>
                    <a:pt x="40" y="44"/>
                    <a:pt x="40" y="44"/>
                  </a:cubicBezTo>
                  <a:cubicBezTo>
                    <a:pt x="40" y="46"/>
                    <a:pt x="38" y="48"/>
                    <a:pt x="36" y="48"/>
                  </a:cubicBezTo>
                  <a:close/>
                  <a:moveTo>
                    <a:pt x="8" y="40"/>
                  </a:moveTo>
                  <a:cubicBezTo>
                    <a:pt x="32" y="40"/>
                    <a:pt x="32" y="40"/>
                    <a:pt x="32" y="40"/>
                  </a:cubicBezTo>
                  <a:cubicBezTo>
                    <a:pt x="32" y="8"/>
                    <a:pt x="32" y="8"/>
                    <a:pt x="32" y="8"/>
                  </a:cubicBezTo>
                  <a:cubicBezTo>
                    <a:pt x="8" y="8"/>
                    <a:pt x="8" y="8"/>
                    <a:pt x="8" y="8"/>
                  </a:cubicBezTo>
                  <a:lnTo>
                    <a:pt x="8" y="40"/>
                  </a:ln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298" name="Freeform 234"/>
            <p:cNvSpPr>
              <a:spLocks noEditPoints="1"/>
            </p:cNvSpPr>
            <p:nvPr>
              <p:custDataLst>
                <p:tags r:id="rId11"/>
              </p:custDataLst>
            </p:nvPr>
          </p:nvSpPr>
          <p:spPr bwMode="auto">
            <a:xfrm>
              <a:off x="1924" y="7424"/>
              <a:ext cx="190" cy="190"/>
            </a:xfrm>
            <a:custGeom>
              <a:avLst/>
              <a:gdLst>
                <a:gd name="T0" fmla="*/ 16 w 32"/>
                <a:gd name="T1" fmla="*/ 32 h 32"/>
                <a:gd name="T2" fmla="*/ 0 w 32"/>
                <a:gd name="T3" fmla="*/ 16 h 32"/>
                <a:gd name="T4" fmla="*/ 16 w 32"/>
                <a:gd name="T5" fmla="*/ 0 h 32"/>
                <a:gd name="T6" fmla="*/ 32 w 32"/>
                <a:gd name="T7" fmla="*/ 16 h 32"/>
                <a:gd name="T8" fmla="*/ 16 w 32"/>
                <a:gd name="T9" fmla="*/ 32 h 32"/>
                <a:gd name="T10" fmla="*/ 16 w 32"/>
                <a:gd name="T11" fmla="*/ 8 h 32"/>
                <a:gd name="T12" fmla="*/ 8 w 32"/>
                <a:gd name="T13" fmla="*/ 16 h 32"/>
                <a:gd name="T14" fmla="*/ 16 w 32"/>
                <a:gd name="T15" fmla="*/ 24 h 32"/>
                <a:gd name="T16" fmla="*/ 24 w 32"/>
                <a:gd name="T17" fmla="*/ 16 h 32"/>
                <a:gd name="T18" fmla="*/ 16 w 32"/>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32"/>
                  </a:moveTo>
                  <a:cubicBezTo>
                    <a:pt x="7" y="32"/>
                    <a:pt x="0" y="25"/>
                    <a:pt x="0" y="16"/>
                  </a:cubicBezTo>
                  <a:cubicBezTo>
                    <a:pt x="0" y="7"/>
                    <a:pt x="7" y="0"/>
                    <a:pt x="16" y="0"/>
                  </a:cubicBezTo>
                  <a:cubicBezTo>
                    <a:pt x="25" y="0"/>
                    <a:pt x="32" y="7"/>
                    <a:pt x="32" y="16"/>
                  </a:cubicBezTo>
                  <a:cubicBezTo>
                    <a:pt x="32" y="25"/>
                    <a:pt x="25" y="32"/>
                    <a:pt x="16" y="32"/>
                  </a:cubicBezTo>
                  <a:close/>
                  <a:moveTo>
                    <a:pt x="16" y="8"/>
                  </a:moveTo>
                  <a:cubicBezTo>
                    <a:pt x="12" y="8"/>
                    <a:pt x="8" y="12"/>
                    <a:pt x="8" y="16"/>
                  </a:cubicBezTo>
                  <a:cubicBezTo>
                    <a:pt x="8" y="20"/>
                    <a:pt x="12" y="24"/>
                    <a:pt x="16" y="24"/>
                  </a:cubicBezTo>
                  <a:cubicBezTo>
                    <a:pt x="20" y="24"/>
                    <a:pt x="24" y="20"/>
                    <a:pt x="24" y="16"/>
                  </a:cubicBezTo>
                  <a:cubicBezTo>
                    <a:pt x="24" y="12"/>
                    <a:pt x="20" y="8"/>
                    <a:pt x="16" y="8"/>
                  </a:cubicBez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299" name="Freeform 235"/>
            <p:cNvSpPr/>
            <p:nvPr>
              <p:custDataLst>
                <p:tags r:id="rId12"/>
              </p:custDataLst>
            </p:nvPr>
          </p:nvSpPr>
          <p:spPr bwMode="auto">
            <a:xfrm>
              <a:off x="1547" y="8346"/>
              <a:ext cx="945" cy="48"/>
            </a:xfrm>
            <a:custGeom>
              <a:avLst/>
              <a:gdLst>
                <a:gd name="T0" fmla="*/ 156 w 160"/>
                <a:gd name="T1" fmla="*/ 8 h 8"/>
                <a:gd name="T2" fmla="*/ 4 w 160"/>
                <a:gd name="T3" fmla="*/ 8 h 8"/>
                <a:gd name="T4" fmla="*/ 0 w 160"/>
                <a:gd name="T5" fmla="*/ 4 h 8"/>
                <a:gd name="T6" fmla="*/ 4 w 160"/>
                <a:gd name="T7" fmla="*/ 0 h 8"/>
                <a:gd name="T8" fmla="*/ 156 w 160"/>
                <a:gd name="T9" fmla="*/ 0 h 8"/>
                <a:gd name="T10" fmla="*/ 160 w 160"/>
                <a:gd name="T11" fmla="*/ 4 h 8"/>
                <a:gd name="T12" fmla="*/ 156 w 16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60" h="8">
                  <a:moveTo>
                    <a:pt x="156" y="8"/>
                  </a:moveTo>
                  <a:cubicBezTo>
                    <a:pt x="4" y="8"/>
                    <a:pt x="4" y="8"/>
                    <a:pt x="4" y="8"/>
                  </a:cubicBezTo>
                  <a:cubicBezTo>
                    <a:pt x="2" y="8"/>
                    <a:pt x="0" y="6"/>
                    <a:pt x="0" y="4"/>
                  </a:cubicBezTo>
                  <a:cubicBezTo>
                    <a:pt x="0" y="2"/>
                    <a:pt x="2" y="0"/>
                    <a:pt x="4" y="0"/>
                  </a:cubicBezTo>
                  <a:cubicBezTo>
                    <a:pt x="156" y="0"/>
                    <a:pt x="156" y="0"/>
                    <a:pt x="156" y="0"/>
                  </a:cubicBezTo>
                  <a:cubicBezTo>
                    <a:pt x="158" y="0"/>
                    <a:pt x="160" y="2"/>
                    <a:pt x="160" y="4"/>
                  </a:cubicBezTo>
                  <a:cubicBezTo>
                    <a:pt x="160" y="6"/>
                    <a:pt x="158" y="8"/>
                    <a:pt x="156" y="8"/>
                  </a:cubicBez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grpSp>
      <p:grpSp>
        <p:nvGrpSpPr>
          <p:cNvPr id="361" name="组合 360"/>
          <p:cNvGrpSpPr/>
          <p:nvPr>
            <p:custDataLst>
              <p:tags r:id="rId13"/>
            </p:custDataLst>
          </p:nvPr>
        </p:nvGrpSpPr>
        <p:grpSpPr>
          <a:xfrm>
            <a:off x="1871980" y="3341053"/>
            <a:ext cx="370205" cy="371475"/>
            <a:chOff x="5992" y="4989"/>
            <a:chExt cx="1132" cy="1135"/>
          </a:xfrm>
          <a:solidFill>
            <a:schemeClr val="tx1"/>
          </a:solidFill>
        </p:grpSpPr>
        <p:sp>
          <p:nvSpPr>
            <p:cNvPr id="362" name="Freeform 295"/>
            <p:cNvSpPr>
              <a:spLocks noEditPoints="1"/>
            </p:cNvSpPr>
            <p:nvPr>
              <p:custDataLst>
                <p:tags r:id="rId14"/>
              </p:custDataLst>
            </p:nvPr>
          </p:nvSpPr>
          <p:spPr bwMode="auto">
            <a:xfrm>
              <a:off x="6132" y="5769"/>
              <a:ext cx="143" cy="285"/>
            </a:xfrm>
            <a:custGeom>
              <a:avLst/>
              <a:gdLst>
                <a:gd name="T0" fmla="*/ 20 w 24"/>
                <a:gd name="T1" fmla="*/ 48 h 48"/>
                <a:gd name="T2" fmla="*/ 4 w 24"/>
                <a:gd name="T3" fmla="*/ 48 h 48"/>
                <a:gd name="T4" fmla="*/ 0 w 24"/>
                <a:gd name="T5" fmla="*/ 44 h 48"/>
                <a:gd name="T6" fmla="*/ 0 w 24"/>
                <a:gd name="T7" fmla="*/ 4 h 48"/>
                <a:gd name="T8" fmla="*/ 4 w 24"/>
                <a:gd name="T9" fmla="*/ 0 h 48"/>
                <a:gd name="T10" fmla="*/ 20 w 24"/>
                <a:gd name="T11" fmla="*/ 0 h 48"/>
                <a:gd name="T12" fmla="*/ 24 w 24"/>
                <a:gd name="T13" fmla="*/ 4 h 48"/>
                <a:gd name="T14" fmla="*/ 24 w 24"/>
                <a:gd name="T15" fmla="*/ 44 h 48"/>
                <a:gd name="T16" fmla="*/ 20 w 24"/>
                <a:gd name="T17" fmla="*/ 48 h 48"/>
                <a:gd name="T18" fmla="*/ 8 w 24"/>
                <a:gd name="T19" fmla="*/ 40 h 48"/>
                <a:gd name="T20" fmla="*/ 16 w 24"/>
                <a:gd name="T21" fmla="*/ 40 h 48"/>
                <a:gd name="T22" fmla="*/ 16 w 24"/>
                <a:gd name="T23" fmla="*/ 8 h 48"/>
                <a:gd name="T24" fmla="*/ 8 w 24"/>
                <a:gd name="T25" fmla="*/ 8 h 48"/>
                <a:gd name="T26" fmla="*/ 8 w 24"/>
                <a:gd name="T2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0" y="48"/>
                  </a:moveTo>
                  <a:cubicBezTo>
                    <a:pt x="4" y="48"/>
                    <a:pt x="4" y="48"/>
                    <a:pt x="4" y="48"/>
                  </a:cubicBezTo>
                  <a:cubicBezTo>
                    <a:pt x="2" y="48"/>
                    <a:pt x="0" y="46"/>
                    <a:pt x="0" y="44"/>
                  </a:cubicBezTo>
                  <a:cubicBezTo>
                    <a:pt x="0" y="4"/>
                    <a:pt x="0" y="4"/>
                    <a:pt x="0" y="4"/>
                  </a:cubicBezTo>
                  <a:cubicBezTo>
                    <a:pt x="0" y="2"/>
                    <a:pt x="2" y="0"/>
                    <a:pt x="4" y="0"/>
                  </a:cubicBezTo>
                  <a:cubicBezTo>
                    <a:pt x="20" y="0"/>
                    <a:pt x="20" y="0"/>
                    <a:pt x="20" y="0"/>
                  </a:cubicBezTo>
                  <a:cubicBezTo>
                    <a:pt x="22" y="0"/>
                    <a:pt x="24" y="2"/>
                    <a:pt x="24" y="4"/>
                  </a:cubicBezTo>
                  <a:cubicBezTo>
                    <a:pt x="24" y="44"/>
                    <a:pt x="24" y="44"/>
                    <a:pt x="24" y="44"/>
                  </a:cubicBezTo>
                  <a:cubicBezTo>
                    <a:pt x="24" y="46"/>
                    <a:pt x="22" y="48"/>
                    <a:pt x="20" y="48"/>
                  </a:cubicBezTo>
                  <a:close/>
                  <a:moveTo>
                    <a:pt x="8" y="40"/>
                  </a:moveTo>
                  <a:cubicBezTo>
                    <a:pt x="16" y="40"/>
                    <a:pt x="16" y="40"/>
                    <a:pt x="16" y="40"/>
                  </a:cubicBezTo>
                  <a:cubicBezTo>
                    <a:pt x="16" y="8"/>
                    <a:pt x="16" y="8"/>
                    <a:pt x="16" y="8"/>
                  </a:cubicBezTo>
                  <a:cubicBezTo>
                    <a:pt x="8" y="8"/>
                    <a:pt x="8" y="8"/>
                    <a:pt x="8" y="8"/>
                  </a:cubicBezTo>
                  <a:lnTo>
                    <a:pt x="8" y="40"/>
                  </a:ln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363" name="Freeform 296"/>
            <p:cNvSpPr>
              <a:spLocks noEditPoints="1"/>
            </p:cNvSpPr>
            <p:nvPr>
              <p:custDataLst>
                <p:tags r:id="rId15"/>
              </p:custDataLst>
            </p:nvPr>
          </p:nvSpPr>
          <p:spPr bwMode="auto">
            <a:xfrm>
              <a:off x="6227" y="5674"/>
              <a:ext cx="238" cy="450"/>
            </a:xfrm>
            <a:custGeom>
              <a:avLst/>
              <a:gdLst>
                <a:gd name="T0" fmla="*/ 28 w 40"/>
                <a:gd name="T1" fmla="*/ 76 h 76"/>
                <a:gd name="T2" fmla="*/ 20 w 40"/>
                <a:gd name="T3" fmla="*/ 76 h 76"/>
                <a:gd name="T4" fmla="*/ 0 w 40"/>
                <a:gd name="T5" fmla="*/ 56 h 76"/>
                <a:gd name="T6" fmla="*/ 0 w 40"/>
                <a:gd name="T7" fmla="*/ 16 h 76"/>
                <a:gd name="T8" fmla="*/ 20 w 40"/>
                <a:gd name="T9" fmla="*/ 0 h 76"/>
                <a:gd name="T10" fmla="*/ 30 w 40"/>
                <a:gd name="T11" fmla="*/ 0 h 76"/>
                <a:gd name="T12" fmla="*/ 40 w 40"/>
                <a:gd name="T13" fmla="*/ 8 h 76"/>
                <a:gd name="T14" fmla="*/ 40 w 40"/>
                <a:gd name="T15" fmla="*/ 64 h 76"/>
                <a:gd name="T16" fmla="*/ 28 w 40"/>
                <a:gd name="T17" fmla="*/ 76 h 76"/>
                <a:gd name="T18" fmla="*/ 20 w 40"/>
                <a:gd name="T19" fmla="*/ 8 h 76"/>
                <a:gd name="T20" fmla="*/ 8 w 40"/>
                <a:gd name="T21" fmla="*/ 16 h 76"/>
                <a:gd name="T22" fmla="*/ 8 w 40"/>
                <a:gd name="T23" fmla="*/ 56 h 76"/>
                <a:gd name="T24" fmla="*/ 20 w 40"/>
                <a:gd name="T25" fmla="*/ 68 h 76"/>
                <a:gd name="T26" fmla="*/ 28 w 40"/>
                <a:gd name="T27" fmla="*/ 68 h 76"/>
                <a:gd name="T28" fmla="*/ 32 w 40"/>
                <a:gd name="T29" fmla="*/ 64 h 76"/>
                <a:gd name="T30" fmla="*/ 32 w 40"/>
                <a:gd name="T31" fmla="*/ 8 h 76"/>
                <a:gd name="T32" fmla="*/ 30 w 40"/>
                <a:gd name="T33" fmla="*/ 8 h 76"/>
                <a:gd name="T34" fmla="*/ 20 w 40"/>
                <a:gd name="T35"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76">
                  <a:moveTo>
                    <a:pt x="28" y="76"/>
                  </a:moveTo>
                  <a:cubicBezTo>
                    <a:pt x="20" y="76"/>
                    <a:pt x="20" y="76"/>
                    <a:pt x="20" y="76"/>
                  </a:cubicBezTo>
                  <a:cubicBezTo>
                    <a:pt x="9" y="76"/>
                    <a:pt x="0" y="67"/>
                    <a:pt x="0" y="56"/>
                  </a:cubicBezTo>
                  <a:cubicBezTo>
                    <a:pt x="0" y="16"/>
                    <a:pt x="0" y="16"/>
                    <a:pt x="0" y="16"/>
                  </a:cubicBezTo>
                  <a:cubicBezTo>
                    <a:pt x="0" y="6"/>
                    <a:pt x="7" y="0"/>
                    <a:pt x="20" y="0"/>
                  </a:cubicBezTo>
                  <a:cubicBezTo>
                    <a:pt x="30" y="0"/>
                    <a:pt x="30" y="0"/>
                    <a:pt x="30" y="0"/>
                  </a:cubicBezTo>
                  <a:cubicBezTo>
                    <a:pt x="32" y="0"/>
                    <a:pt x="40" y="0"/>
                    <a:pt x="40" y="8"/>
                  </a:cubicBezTo>
                  <a:cubicBezTo>
                    <a:pt x="40" y="64"/>
                    <a:pt x="40" y="64"/>
                    <a:pt x="40" y="64"/>
                  </a:cubicBezTo>
                  <a:cubicBezTo>
                    <a:pt x="40" y="71"/>
                    <a:pt x="35" y="76"/>
                    <a:pt x="28" y="76"/>
                  </a:cubicBezTo>
                  <a:close/>
                  <a:moveTo>
                    <a:pt x="20" y="8"/>
                  </a:moveTo>
                  <a:cubicBezTo>
                    <a:pt x="8" y="8"/>
                    <a:pt x="8" y="14"/>
                    <a:pt x="8" y="16"/>
                  </a:cubicBezTo>
                  <a:cubicBezTo>
                    <a:pt x="8" y="56"/>
                    <a:pt x="8" y="56"/>
                    <a:pt x="8" y="56"/>
                  </a:cubicBezTo>
                  <a:cubicBezTo>
                    <a:pt x="8" y="63"/>
                    <a:pt x="13" y="68"/>
                    <a:pt x="20" y="68"/>
                  </a:cubicBezTo>
                  <a:cubicBezTo>
                    <a:pt x="28" y="68"/>
                    <a:pt x="28" y="68"/>
                    <a:pt x="28" y="68"/>
                  </a:cubicBezTo>
                  <a:cubicBezTo>
                    <a:pt x="30" y="68"/>
                    <a:pt x="32" y="66"/>
                    <a:pt x="32" y="64"/>
                  </a:cubicBezTo>
                  <a:cubicBezTo>
                    <a:pt x="32" y="8"/>
                    <a:pt x="32" y="8"/>
                    <a:pt x="32" y="8"/>
                  </a:cubicBezTo>
                  <a:cubicBezTo>
                    <a:pt x="32" y="8"/>
                    <a:pt x="31" y="8"/>
                    <a:pt x="30" y="8"/>
                  </a:cubicBezTo>
                  <a:lnTo>
                    <a:pt x="20" y="8"/>
                  </a:ln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364" name="Freeform 297"/>
            <p:cNvSpPr>
              <a:spLocks noEditPoints="1"/>
            </p:cNvSpPr>
            <p:nvPr>
              <p:custDataLst>
                <p:tags r:id="rId16"/>
              </p:custDataLst>
            </p:nvPr>
          </p:nvSpPr>
          <p:spPr bwMode="auto">
            <a:xfrm>
              <a:off x="6652" y="5674"/>
              <a:ext cx="238" cy="450"/>
            </a:xfrm>
            <a:custGeom>
              <a:avLst/>
              <a:gdLst>
                <a:gd name="T0" fmla="*/ 20 w 40"/>
                <a:gd name="T1" fmla="*/ 76 h 76"/>
                <a:gd name="T2" fmla="*/ 12 w 40"/>
                <a:gd name="T3" fmla="*/ 76 h 76"/>
                <a:gd name="T4" fmla="*/ 0 w 40"/>
                <a:gd name="T5" fmla="*/ 64 h 76"/>
                <a:gd name="T6" fmla="*/ 0 w 40"/>
                <a:gd name="T7" fmla="*/ 8 h 76"/>
                <a:gd name="T8" fmla="*/ 10 w 40"/>
                <a:gd name="T9" fmla="*/ 0 h 76"/>
                <a:gd name="T10" fmla="*/ 20 w 40"/>
                <a:gd name="T11" fmla="*/ 0 h 76"/>
                <a:gd name="T12" fmla="*/ 40 w 40"/>
                <a:gd name="T13" fmla="*/ 16 h 76"/>
                <a:gd name="T14" fmla="*/ 40 w 40"/>
                <a:gd name="T15" fmla="*/ 56 h 76"/>
                <a:gd name="T16" fmla="*/ 20 w 40"/>
                <a:gd name="T17" fmla="*/ 76 h 76"/>
                <a:gd name="T18" fmla="*/ 8 w 40"/>
                <a:gd name="T19" fmla="*/ 8 h 76"/>
                <a:gd name="T20" fmla="*/ 8 w 40"/>
                <a:gd name="T21" fmla="*/ 64 h 76"/>
                <a:gd name="T22" fmla="*/ 12 w 40"/>
                <a:gd name="T23" fmla="*/ 68 h 76"/>
                <a:gd name="T24" fmla="*/ 20 w 40"/>
                <a:gd name="T25" fmla="*/ 68 h 76"/>
                <a:gd name="T26" fmla="*/ 32 w 40"/>
                <a:gd name="T27" fmla="*/ 56 h 76"/>
                <a:gd name="T28" fmla="*/ 32 w 40"/>
                <a:gd name="T29" fmla="*/ 16 h 76"/>
                <a:gd name="T30" fmla="*/ 20 w 40"/>
                <a:gd name="T31" fmla="*/ 8 h 76"/>
                <a:gd name="T32" fmla="*/ 10 w 40"/>
                <a:gd name="T33" fmla="*/ 8 h 76"/>
                <a:gd name="T34" fmla="*/ 8 w 40"/>
                <a:gd name="T35" fmla="*/ 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76">
                  <a:moveTo>
                    <a:pt x="20" y="76"/>
                  </a:moveTo>
                  <a:cubicBezTo>
                    <a:pt x="12" y="76"/>
                    <a:pt x="12" y="76"/>
                    <a:pt x="12" y="76"/>
                  </a:cubicBezTo>
                  <a:cubicBezTo>
                    <a:pt x="5" y="76"/>
                    <a:pt x="0" y="71"/>
                    <a:pt x="0" y="64"/>
                  </a:cubicBezTo>
                  <a:cubicBezTo>
                    <a:pt x="0" y="8"/>
                    <a:pt x="0" y="8"/>
                    <a:pt x="0" y="8"/>
                  </a:cubicBezTo>
                  <a:cubicBezTo>
                    <a:pt x="0" y="0"/>
                    <a:pt x="8" y="0"/>
                    <a:pt x="10" y="0"/>
                  </a:cubicBezTo>
                  <a:cubicBezTo>
                    <a:pt x="20" y="0"/>
                    <a:pt x="20" y="0"/>
                    <a:pt x="20" y="0"/>
                  </a:cubicBezTo>
                  <a:cubicBezTo>
                    <a:pt x="33" y="0"/>
                    <a:pt x="40" y="6"/>
                    <a:pt x="40" y="16"/>
                  </a:cubicBezTo>
                  <a:cubicBezTo>
                    <a:pt x="40" y="56"/>
                    <a:pt x="40" y="56"/>
                    <a:pt x="40" y="56"/>
                  </a:cubicBezTo>
                  <a:cubicBezTo>
                    <a:pt x="40" y="67"/>
                    <a:pt x="31" y="76"/>
                    <a:pt x="20" y="76"/>
                  </a:cubicBezTo>
                  <a:close/>
                  <a:moveTo>
                    <a:pt x="8" y="8"/>
                  </a:moveTo>
                  <a:cubicBezTo>
                    <a:pt x="8" y="64"/>
                    <a:pt x="8" y="64"/>
                    <a:pt x="8" y="64"/>
                  </a:cubicBezTo>
                  <a:cubicBezTo>
                    <a:pt x="8" y="66"/>
                    <a:pt x="10" y="68"/>
                    <a:pt x="12" y="68"/>
                  </a:cubicBezTo>
                  <a:cubicBezTo>
                    <a:pt x="20" y="68"/>
                    <a:pt x="20" y="68"/>
                    <a:pt x="20" y="68"/>
                  </a:cubicBezTo>
                  <a:cubicBezTo>
                    <a:pt x="27" y="68"/>
                    <a:pt x="32" y="63"/>
                    <a:pt x="32" y="56"/>
                  </a:cubicBezTo>
                  <a:cubicBezTo>
                    <a:pt x="32" y="16"/>
                    <a:pt x="32" y="16"/>
                    <a:pt x="32" y="16"/>
                  </a:cubicBezTo>
                  <a:cubicBezTo>
                    <a:pt x="32" y="14"/>
                    <a:pt x="32" y="8"/>
                    <a:pt x="20" y="8"/>
                  </a:cubicBezTo>
                  <a:cubicBezTo>
                    <a:pt x="10" y="8"/>
                    <a:pt x="10" y="8"/>
                    <a:pt x="10" y="8"/>
                  </a:cubicBezTo>
                  <a:cubicBezTo>
                    <a:pt x="9" y="8"/>
                    <a:pt x="8" y="8"/>
                    <a:pt x="8" y="8"/>
                  </a:cubicBez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365" name="Freeform 298"/>
            <p:cNvSpPr>
              <a:spLocks noEditPoints="1"/>
            </p:cNvSpPr>
            <p:nvPr>
              <p:custDataLst>
                <p:tags r:id="rId17"/>
              </p:custDataLst>
            </p:nvPr>
          </p:nvSpPr>
          <p:spPr bwMode="auto">
            <a:xfrm>
              <a:off x="6842" y="5769"/>
              <a:ext cx="143" cy="285"/>
            </a:xfrm>
            <a:custGeom>
              <a:avLst/>
              <a:gdLst>
                <a:gd name="T0" fmla="*/ 20 w 24"/>
                <a:gd name="T1" fmla="*/ 48 h 48"/>
                <a:gd name="T2" fmla="*/ 4 w 24"/>
                <a:gd name="T3" fmla="*/ 48 h 48"/>
                <a:gd name="T4" fmla="*/ 0 w 24"/>
                <a:gd name="T5" fmla="*/ 44 h 48"/>
                <a:gd name="T6" fmla="*/ 0 w 24"/>
                <a:gd name="T7" fmla="*/ 4 h 48"/>
                <a:gd name="T8" fmla="*/ 4 w 24"/>
                <a:gd name="T9" fmla="*/ 0 h 48"/>
                <a:gd name="T10" fmla="*/ 20 w 24"/>
                <a:gd name="T11" fmla="*/ 0 h 48"/>
                <a:gd name="T12" fmla="*/ 24 w 24"/>
                <a:gd name="T13" fmla="*/ 4 h 48"/>
                <a:gd name="T14" fmla="*/ 24 w 24"/>
                <a:gd name="T15" fmla="*/ 44 h 48"/>
                <a:gd name="T16" fmla="*/ 20 w 24"/>
                <a:gd name="T17" fmla="*/ 48 h 48"/>
                <a:gd name="T18" fmla="*/ 8 w 24"/>
                <a:gd name="T19" fmla="*/ 40 h 48"/>
                <a:gd name="T20" fmla="*/ 16 w 24"/>
                <a:gd name="T21" fmla="*/ 40 h 48"/>
                <a:gd name="T22" fmla="*/ 16 w 24"/>
                <a:gd name="T23" fmla="*/ 8 h 48"/>
                <a:gd name="T24" fmla="*/ 8 w 24"/>
                <a:gd name="T25" fmla="*/ 8 h 48"/>
                <a:gd name="T26" fmla="*/ 8 w 24"/>
                <a:gd name="T27"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48">
                  <a:moveTo>
                    <a:pt x="20" y="48"/>
                  </a:moveTo>
                  <a:cubicBezTo>
                    <a:pt x="4" y="48"/>
                    <a:pt x="4" y="48"/>
                    <a:pt x="4" y="48"/>
                  </a:cubicBezTo>
                  <a:cubicBezTo>
                    <a:pt x="2" y="48"/>
                    <a:pt x="0" y="46"/>
                    <a:pt x="0" y="44"/>
                  </a:cubicBezTo>
                  <a:cubicBezTo>
                    <a:pt x="0" y="4"/>
                    <a:pt x="0" y="4"/>
                    <a:pt x="0" y="4"/>
                  </a:cubicBezTo>
                  <a:cubicBezTo>
                    <a:pt x="0" y="2"/>
                    <a:pt x="2" y="0"/>
                    <a:pt x="4" y="0"/>
                  </a:cubicBezTo>
                  <a:cubicBezTo>
                    <a:pt x="20" y="0"/>
                    <a:pt x="20" y="0"/>
                    <a:pt x="20" y="0"/>
                  </a:cubicBezTo>
                  <a:cubicBezTo>
                    <a:pt x="22" y="0"/>
                    <a:pt x="24" y="2"/>
                    <a:pt x="24" y="4"/>
                  </a:cubicBezTo>
                  <a:cubicBezTo>
                    <a:pt x="24" y="44"/>
                    <a:pt x="24" y="44"/>
                    <a:pt x="24" y="44"/>
                  </a:cubicBezTo>
                  <a:cubicBezTo>
                    <a:pt x="24" y="46"/>
                    <a:pt x="22" y="48"/>
                    <a:pt x="20" y="48"/>
                  </a:cubicBezTo>
                  <a:close/>
                  <a:moveTo>
                    <a:pt x="8" y="40"/>
                  </a:moveTo>
                  <a:cubicBezTo>
                    <a:pt x="16" y="40"/>
                    <a:pt x="16" y="40"/>
                    <a:pt x="16" y="40"/>
                  </a:cubicBezTo>
                  <a:cubicBezTo>
                    <a:pt x="16" y="8"/>
                    <a:pt x="16" y="8"/>
                    <a:pt x="16" y="8"/>
                  </a:cubicBezTo>
                  <a:cubicBezTo>
                    <a:pt x="8" y="8"/>
                    <a:pt x="8" y="8"/>
                    <a:pt x="8" y="8"/>
                  </a:cubicBezTo>
                  <a:lnTo>
                    <a:pt x="8" y="40"/>
                  </a:ln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366" name="Freeform 299"/>
            <p:cNvSpPr/>
            <p:nvPr>
              <p:custDataLst>
                <p:tags r:id="rId18"/>
              </p:custDataLst>
            </p:nvPr>
          </p:nvSpPr>
          <p:spPr bwMode="auto">
            <a:xfrm>
              <a:off x="6084" y="5084"/>
              <a:ext cx="948" cy="715"/>
            </a:xfrm>
            <a:custGeom>
              <a:avLst/>
              <a:gdLst>
                <a:gd name="T0" fmla="*/ 13 w 160"/>
                <a:gd name="T1" fmla="*/ 120 h 121"/>
                <a:gd name="T2" fmla="*/ 10 w 160"/>
                <a:gd name="T3" fmla="*/ 118 h 121"/>
                <a:gd name="T4" fmla="*/ 0 w 160"/>
                <a:gd name="T5" fmla="*/ 80 h 121"/>
                <a:gd name="T6" fmla="*/ 80 w 160"/>
                <a:gd name="T7" fmla="*/ 0 h 121"/>
                <a:gd name="T8" fmla="*/ 160 w 160"/>
                <a:gd name="T9" fmla="*/ 80 h 121"/>
                <a:gd name="T10" fmla="*/ 150 w 160"/>
                <a:gd name="T11" fmla="*/ 118 h 121"/>
                <a:gd name="T12" fmla="*/ 145 w 160"/>
                <a:gd name="T13" fmla="*/ 120 h 121"/>
                <a:gd name="T14" fmla="*/ 143 w 160"/>
                <a:gd name="T15" fmla="*/ 114 h 121"/>
                <a:gd name="T16" fmla="*/ 152 w 160"/>
                <a:gd name="T17" fmla="*/ 80 h 121"/>
                <a:gd name="T18" fmla="*/ 80 w 160"/>
                <a:gd name="T19" fmla="*/ 8 h 121"/>
                <a:gd name="T20" fmla="*/ 8 w 160"/>
                <a:gd name="T21" fmla="*/ 80 h 121"/>
                <a:gd name="T22" fmla="*/ 17 w 160"/>
                <a:gd name="T23" fmla="*/ 114 h 121"/>
                <a:gd name="T24" fmla="*/ 15 w 160"/>
                <a:gd name="T25" fmla="*/ 120 h 121"/>
                <a:gd name="T26" fmla="*/ 13 w 160"/>
                <a:gd name="T27" fmla="*/ 12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0" h="121">
                  <a:moveTo>
                    <a:pt x="13" y="120"/>
                  </a:moveTo>
                  <a:cubicBezTo>
                    <a:pt x="12" y="120"/>
                    <a:pt x="10" y="119"/>
                    <a:pt x="10" y="118"/>
                  </a:cubicBezTo>
                  <a:cubicBezTo>
                    <a:pt x="3" y="107"/>
                    <a:pt x="0" y="93"/>
                    <a:pt x="0" y="80"/>
                  </a:cubicBezTo>
                  <a:cubicBezTo>
                    <a:pt x="0" y="36"/>
                    <a:pt x="36" y="0"/>
                    <a:pt x="80" y="0"/>
                  </a:cubicBezTo>
                  <a:cubicBezTo>
                    <a:pt x="124" y="0"/>
                    <a:pt x="160" y="36"/>
                    <a:pt x="160" y="80"/>
                  </a:cubicBezTo>
                  <a:cubicBezTo>
                    <a:pt x="160" y="93"/>
                    <a:pt x="157" y="106"/>
                    <a:pt x="150" y="118"/>
                  </a:cubicBezTo>
                  <a:cubicBezTo>
                    <a:pt x="149" y="120"/>
                    <a:pt x="147" y="121"/>
                    <a:pt x="145" y="120"/>
                  </a:cubicBezTo>
                  <a:cubicBezTo>
                    <a:pt x="143" y="118"/>
                    <a:pt x="142" y="116"/>
                    <a:pt x="143" y="114"/>
                  </a:cubicBezTo>
                  <a:cubicBezTo>
                    <a:pt x="149" y="104"/>
                    <a:pt x="152" y="92"/>
                    <a:pt x="152" y="80"/>
                  </a:cubicBezTo>
                  <a:cubicBezTo>
                    <a:pt x="152" y="40"/>
                    <a:pt x="120" y="8"/>
                    <a:pt x="80" y="8"/>
                  </a:cubicBezTo>
                  <a:cubicBezTo>
                    <a:pt x="40" y="8"/>
                    <a:pt x="8" y="40"/>
                    <a:pt x="8" y="80"/>
                  </a:cubicBezTo>
                  <a:cubicBezTo>
                    <a:pt x="8" y="92"/>
                    <a:pt x="11" y="104"/>
                    <a:pt x="17" y="114"/>
                  </a:cubicBezTo>
                  <a:cubicBezTo>
                    <a:pt x="18" y="116"/>
                    <a:pt x="17" y="119"/>
                    <a:pt x="15" y="120"/>
                  </a:cubicBezTo>
                  <a:cubicBezTo>
                    <a:pt x="14" y="120"/>
                    <a:pt x="14" y="120"/>
                    <a:pt x="13" y="120"/>
                  </a:cubicBez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sp>
          <p:nvSpPr>
            <p:cNvPr id="367" name="Freeform 300"/>
            <p:cNvSpPr/>
            <p:nvPr>
              <p:custDataLst>
                <p:tags r:id="rId19"/>
              </p:custDataLst>
            </p:nvPr>
          </p:nvSpPr>
          <p:spPr bwMode="auto">
            <a:xfrm>
              <a:off x="5992" y="4989"/>
              <a:ext cx="1133" cy="958"/>
            </a:xfrm>
            <a:custGeom>
              <a:avLst/>
              <a:gdLst>
                <a:gd name="T0" fmla="*/ 164 w 192"/>
                <a:gd name="T1" fmla="*/ 162 h 162"/>
                <a:gd name="T2" fmla="*/ 161 w 192"/>
                <a:gd name="T3" fmla="*/ 161 h 162"/>
                <a:gd name="T4" fmla="*/ 161 w 192"/>
                <a:gd name="T5" fmla="*/ 155 h 162"/>
                <a:gd name="T6" fmla="*/ 184 w 192"/>
                <a:gd name="T7" fmla="*/ 96 h 162"/>
                <a:gd name="T8" fmla="*/ 96 w 192"/>
                <a:gd name="T9" fmla="*/ 8 h 162"/>
                <a:gd name="T10" fmla="*/ 8 w 192"/>
                <a:gd name="T11" fmla="*/ 96 h 162"/>
                <a:gd name="T12" fmla="*/ 29 w 192"/>
                <a:gd name="T13" fmla="*/ 153 h 162"/>
                <a:gd name="T14" fmla="*/ 29 w 192"/>
                <a:gd name="T15" fmla="*/ 159 h 162"/>
                <a:gd name="T16" fmla="*/ 23 w 192"/>
                <a:gd name="T17" fmla="*/ 159 h 162"/>
                <a:gd name="T18" fmla="*/ 0 w 192"/>
                <a:gd name="T19" fmla="*/ 96 h 162"/>
                <a:gd name="T20" fmla="*/ 96 w 192"/>
                <a:gd name="T21" fmla="*/ 0 h 162"/>
                <a:gd name="T22" fmla="*/ 192 w 192"/>
                <a:gd name="T23" fmla="*/ 96 h 162"/>
                <a:gd name="T24" fmla="*/ 167 w 192"/>
                <a:gd name="T25" fmla="*/ 161 h 162"/>
                <a:gd name="T26" fmla="*/ 164 w 192"/>
                <a:gd name="T2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62">
                  <a:moveTo>
                    <a:pt x="164" y="162"/>
                  </a:moveTo>
                  <a:cubicBezTo>
                    <a:pt x="163" y="162"/>
                    <a:pt x="162" y="162"/>
                    <a:pt x="161" y="161"/>
                  </a:cubicBezTo>
                  <a:cubicBezTo>
                    <a:pt x="160" y="159"/>
                    <a:pt x="160" y="157"/>
                    <a:pt x="161" y="155"/>
                  </a:cubicBezTo>
                  <a:cubicBezTo>
                    <a:pt x="176" y="139"/>
                    <a:pt x="184" y="118"/>
                    <a:pt x="184" y="96"/>
                  </a:cubicBezTo>
                  <a:cubicBezTo>
                    <a:pt x="184" y="47"/>
                    <a:pt x="145" y="8"/>
                    <a:pt x="96" y="8"/>
                  </a:cubicBezTo>
                  <a:cubicBezTo>
                    <a:pt x="47" y="8"/>
                    <a:pt x="8" y="47"/>
                    <a:pt x="8" y="96"/>
                  </a:cubicBezTo>
                  <a:cubicBezTo>
                    <a:pt x="8" y="119"/>
                    <a:pt x="15" y="138"/>
                    <a:pt x="29" y="153"/>
                  </a:cubicBezTo>
                  <a:cubicBezTo>
                    <a:pt x="31" y="155"/>
                    <a:pt x="31" y="158"/>
                    <a:pt x="29" y="159"/>
                  </a:cubicBezTo>
                  <a:cubicBezTo>
                    <a:pt x="27" y="161"/>
                    <a:pt x="25" y="160"/>
                    <a:pt x="23" y="159"/>
                  </a:cubicBezTo>
                  <a:cubicBezTo>
                    <a:pt x="8" y="142"/>
                    <a:pt x="0" y="121"/>
                    <a:pt x="0" y="96"/>
                  </a:cubicBezTo>
                  <a:cubicBezTo>
                    <a:pt x="0" y="43"/>
                    <a:pt x="43" y="0"/>
                    <a:pt x="96" y="0"/>
                  </a:cubicBezTo>
                  <a:cubicBezTo>
                    <a:pt x="149" y="0"/>
                    <a:pt x="192" y="43"/>
                    <a:pt x="192" y="96"/>
                  </a:cubicBezTo>
                  <a:cubicBezTo>
                    <a:pt x="192" y="120"/>
                    <a:pt x="183" y="143"/>
                    <a:pt x="167" y="161"/>
                  </a:cubicBezTo>
                  <a:cubicBezTo>
                    <a:pt x="166" y="162"/>
                    <a:pt x="165" y="162"/>
                    <a:pt x="164" y="162"/>
                  </a:cubicBezTo>
                  <a:close/>
                </a:path>
              </a:pathLst>
            </a:custGeom>
            <a:grpFill/>
            <a:ln w="9525">
              <a:solidFill>
                <a:schemeClr val="tx1"/>
              </a:solidFill>
              <a:round/>
            </a:ln>
          </p:spPr>
          <p:txBody>
            <a:bodyPr vert="horz" wrap="square" lIns="91440" tIns="45720" rIns="91440" bIns="45720" numCol="1" anchor="t" anchorCtr="0" compatLnSpc="1"/>
            <a:p>
              <a:endParaRPr lang="zh-CN" altLang="en-US">
                <a:solidFill>
                  <a:prstClr val="black"/>
                </a:solidFill>
                <a:cs typeface="微软雅黑" panose="020B0503020204020204" pitchFamily="34" charset="-122"/>
              </a:endParaRPr>
            </a:p>
          </p:txBody>
        </p:sp>
      </p:grpSp>
      <p:sp>
        <p:nvSpPr>
          <p:cNvPr id="9" name="文本框 8"/>
          <p:cNvSpPr txBox="1"/>
          <p:nvPr>
            <p:custDataLst>
              <p:tags r:id="rId20"/>
            </p:custDataLst>
          </p:nvPr>
        </p:nvSpPr>
        <p:spPr>
          <a:xfrm>
            <a:off x="1092835" y="4638675"/>
            <a:ext cx="2224405" cy="509270"/>
          </a:xfrm>
          <a:prstGeom prst="rect">
            <a:avLst/>
          </a:prstGeom>
          <a:noFill/>
        </p:spPr>
        <p:txBody>
          <a:bodyPr anchor="ctr"/>
          <a:p>
            <a:pPr algn="ctr" fontAlgn="auto"/>
            <a:r>
              <a:rPr lang="en-US" altLang="zh-CN" sz="3200" b="1" noProof="0" dirty="0">
                <a:ln>
                  <a:noFill/>
                </a:ln>
                <a:solidFill>
                  <a:schemeClr val="bg1"/>
                </a:solidFill>
                <a:uLnTx/>
                <a:uFillTx/>
                <a:latin typeface="+mj-ea"/>
                <a:ea typeface="+mj-ea"/>
                <a:cs typeface="Segoe UI Light" panose="020B0502040204020203" charset="0"/>
                <a:sym typeface="+mn-ea"/>
              </a:rPr>
              <a:t>八大科室</a:t>
            </a:r>
            <a:endParaRPr lang="en-US" altLang="zh-CN" sz="3200" b="1" noProof="0" dirty="0">
              <a:ln>
                <a:noFill/>
              </a:ln>
              <a:solidFill>
                <a:schemeClr val="bg1"/>
              </a:solidFill>
              <a:uLnTx/>
              <a:uFillTx/>
              <a:latin typeface="+mj-ea"/>
              <a:ea typeface="+mj-ea"/>
              <a:cs typeface="Segoe UI Light" panose="020B0502040204020203" charset="0"/>
              <a:sym typeface="+mn-ea"/>
            </a:endParaRPr>
          </a:p>
        </p:txBody>
      </p:sp>
      <p:sp>
        <p:nvSpPr>
          <p:cNvPr id="14" name="文本框 13"/>
          <p:cNvSpPr txBox="1"/>
          <p:nvPr>
            <p:custDataLst>
              <p:tags r:id="rId21"/>
            </p:custDataLst>
          </p:nvPr>
        </p:nvSpPr>
        <p:spPr>
          <a:xfrm>
            <a:off x="3959225" y="4638675"/>
            <a:ext cx="1928495" cy="509270"/>
          </a:xfrm>
          <a:prstGeom prst="rect">
            <a:avLst/>
          </a:prstGeom>
          <a:noFill/>
        </p:spPr>
        <p:txBody>
          <a:bodyPr anchor="ctr"/>
          <a:p>
            <a:pPr algn="ctr" fontAlgn="auto"/>
            <a:r>
              <a:rPr lang="en-US" altLang="zh-CN" sz="3200" b="1" noProof="0" dirty="0">
                <a:ln>
                  <a:noFill/>
                </a:ln>
                <a:solidFill>
                  <a:schemeClr val="bg1"/>
                </a:solidFill>
                <a:uLnTx/>
                <a:uFillTx/>
                <a:latin typeface="+mj-ea"/>
                <a:ea typeface="+mj-ea"/>
                <a:cs typeface="Segoe UI Light" panose="020B0502040204020203" charset="0"/>
                <a:sym typeface="+mn-ea"/>
              </a:rPr>
              <a:t>六大专家</a:t>
            </a:r>
            <a:endParaRPr lang="en-US" altLang="zh-CN" sz="3200" b="1" noProof="0" dirty="0">
              <a:ln>
                <a:noFill/>
              </a:ln>
              <a:solidFill>
                <a:schemeClr val="bg1"/>
              </a:solidFill>
              <a:uLnTx/>
              <a:uFillTx/>
              <a:latin typeface="+mj-ea"/>
              <a:ea typeface="+mj-ea"/>
              <a:cs typeface="Segoe UI Light" panose="020B0502040204020203" charset="0"/>
              <a:sym typeface="+mn-ea"/>
            </a:endParaRPr>
          </a:p>
        </p:txBody>
      </p:sp>
      <p:sp>
        <p:nvSpPr>
          <p:cNvPr id="17" name="文本框 16"/>
          <p:cNvSpPr txBox="1"/>
          <p:nvPr>
            <p:custDataLst>
              <p:tags r:id="rId22"/>
            </p:custDataLst>
          </p:nvPr>
        </p:nvSpPr>
        <p:spPr>
          <a:xfrm>
            <a:off x="6615430" y="4490085"/>
            <a:ext cx="1928495" cy="1069975"/>
          </a:xfrm>
          <a:prstGeom prst="rect">
            <a:avLst/>
          </a:prstGeom>
          <a:noFill/>
        </p:spPr>
        <p:txBody>
          <a:bodyPr anchor="ctr"/>
          <a:p>
            <a:pPr algn="ctr" fontAlgn="auto"/>
            <a:r>
              <a:rPr lang="en-US" altLang="zh-CN" sz="3200" b="1" noProof="0" dirty="0">
                <a:ln>
                  <a:noFill/>
                </a:ln>
                <a:solidFill>
                  <a:schemeClr val="bg1"/>
                </a:solidFill>
                <a:uLnTx/>
                <a:uFillTx/>
                <a:latin typeface="+mj-ea"/>
                <a:ea typeface="+mj-ea"/>
                <a:cs typeface="Segoe UI Light" panose="020B0502040204020203" charset="0"/>
                <a:sym typeface="+mn-ea"/>
              </a:rPr>
              <a:t>慢病管理</a:t>
            </a:r>
            <a:endParaRPr lang="en-US" altLang="zh-CN" sz="3200" b="1" noProof="0" dirty="0">
              <a:ln>
                <a:noFill/>
              </a:ln>
              <a:solidFill>
                <a:schemeClr val="bg1"/>
              </a:solidFill>
              <a:uLnTx/>
              <a:uFillTx/>
              <a:latin typeface="+mj-ea"/>
              <a:ea typeface="+mj-ea"/>
              <a:cs typeface="Segoe UI Light" panose="020B0502040204020203" charset="0"/>
              <a:sym typeface="+mn-ea"/>
            </a:endParaRPr>
          </a:p>
          <a:p>
            <a:pPr algn="ctr" fontAlgn="auto"/>
            <a:r>
              <a:rPr lang="en-US" altLang="zh-CN" sz="3200" b="1" noProof="0" dirty="0">
                <a:ln>
                  <a:noFill/>
                </a:ln>
                <a:solidFill>
                  <a:schemeClr val="bg1"/>
                </a:solidFill>
                <a:uLnTx/>
                <a:uFillTx/>
                <a:latin typeface="+mj-ea"/>
                <a:ea typeface="+mj-ea"/>
                <a:cs typeface="Segoe UI Light" panose="020B0502040204020203" charset="0"/>
                <a:sym typeface="+mn-ea"/>
              </a:rPr>
              <a:t>线上处方</a:t>
            </a:r>
            <a:endParaRPr lang="en-US" altLang="zh-CN" sz="3200" b="1" noProof="0" dirty="0">
              <a:ln>
                <a:noFill/>
              </a:ln>
              <a:solidFill>
                <a:schemeClr val="bg1"/>
              </a:solidFill>
              <a:uLnTx/>
              <a:uFillTx/>
              <a:latin typeface="+mj-ea"/>
              <a:ea typeface="+mj-ea"/>
              <a:cs typeface="Segoe UI Light" panose="020B0502040204020203" charset="0"/>
              <a:sym typeface="+mn-ea"/>
            </a:endParaRPr>
          </a:p>
        </p:txBody>
      </p:sp>
      <p:sp>
        <p:nvSpPr>
          <p:cNvPr id="18" name="文本框 17"/>
          <p:cNvSpPr txBox="1"/>
          <p:nvPr>
            <p:custDataLst>
              <p:tags r:id="rId23"/>
            </p:custDataLst>
          </p:nvPr>
        </p:nvSpPr>
        <p:spPr>
          <a:xfrm>
            <a:off x="8744585" y="4568190"/>
            <a:ext cx="2816860" cy="991870"/>
          </a:xfrm>
          <a:prstGeom prst="rect">
            <a:avLst/>
          </a:prstGeom>
          <a:noFill/>
        </p:spPr>
        <p:txBody>
          <a:bodyPr anchor="ctr"/>
          <a:p>
            <a:pPr algn="ctr" fontAlgn="auto"/>
            <a:r>
              <a:rPr lang="en-US" altLang="zh-CN" sz="3200" b="1" noProof="0" dirty="0">
                <a:ln>
                  <a:noFill/>
                </a:ln>
                <a:solidFill>
                  <a:schemeClr val="bg1"/>
                </a:solidFill>
                <a:uLnTx/>
                <a:uFillTx/>
                <a:latin typeface="+mj-ea"/>
                <a:ea typeface="+mj-ea"/>
                <a:cs typeface="Segoe UI Light" panose="020B0502040204020203" charset="0"/>
                <a:sym typeface="+mn-ea"/>
              </a:rPr>
              <a:t>日本专家转诊</a:t>
            </a:r>
            <a:endParaRPr lang="en-US" altLang="zh-CN" sz="3200" b="1" noProof="0" dirty="0">
              <a:ln>
                <a:noFill/>
              </a:ln>
              <a:solidFill>
                <a:schemeClr val="bg1"/>
              </a:solidFill>
              <a:uLnTx/>
              <a:uFillTx/>
              <a:latin typeface="+mj-ea"/>
              <a:ea typeface="+mj-ea"/>
              <a:cs typeface="Segoe UI Light" panose="020B0502040204020203" charset="0"/>
              <a:sym typeface="+mn-ea"/>
            </a:endParaRPr>
          </a:p>
          <a:p>
            <a:pPr algn="ctr" fontAlgn="auto"/>
            <a:r>
              <a:rPr lang="en-US" altLang="zh-CN" sz="3200" b="1" noProof="0" dirty="0">
                <a:ln>
                  <a:noFill/>
                </a:ln>
                <a:solidFill>
                  <a:schemeClr val="bg1"/>
                </a:solidFill>
                <a:uLnTx/>
                <a:uFillTx/>
                <a:latin typeface="+mj-ea"/>
                <a:ea typeface="+mj-ea"/>
                <a:cs typeface="Segoe UI Light" panose="020B0502040204020203" charset="0"/>
                <a:sym typeface="+mn-ea"/>
              </a:rPr>
              <a:t>线上视频面诊</a:t>
            </a:r>
            <a:endParaRPr lang="en-US" altLang="zh-CN" sz="3200" b="1" noProof="0" dirty="0">
              <a:ln>
                <a:noFill/>
              </a:ln>
              <a:solidFill>
                <a:schemeClr val="bg1"/>
              </a:solidFill>
              <a:uLnTx/>
              <a:uFillTx/>
              <a:latin typeface="+mj-ea"/>
              <a:ea typeface="+mj-ea"/>
              <a:cs typeface="Segoe UI Light" panose="020B0502040204020203" charset="0"/>
              <a:sym typeface="+mn-ea"/>
            </a:endParaRPr>
          </a:p>
        </p:txBody>
      </p:sp>
      <p:sp>
        <p:nvSpPr>
          <p:cNvPr id="22" name="Rectangle 13" descr="e7d195523061f1c0600ade85ab8d19863d296bbd6d3c8047FB0A4867354E4F1E3A7DEAE3C4C4B5C9777EC9E9D7F78045DB0296A4194571101A21F67FC7D6C39966CE50B69116E2EE84E571E25F3C0CCE91421B3965B467F7600BD27C39FD67466EBF7D0389DF918AE5BFD4FA307A3BD99DE5BFEE7916ED8E498AD63EB254B16D2EE3F0AF3B8310F7996519141B529B9F"/>
          <p:cNvSpPr/>
          <p:nvPr/>
        </p:nvSpPr>
        <p:spPr>
          <a:xfrm>
            <a:off x="4413885" y="629285"/>
            <a:ext cx="3364230" cy="1538605"/>
          </a:xfrm>
          <a:prstGeom prst="rect">
            <a:avLst/>
          </a:prstGeom>
        </p:spPr>
        <p:txBody>
          <a:bodyPr/>
          <a:p>
            <a:pPr algn="ctr">
              <a:lnSpc>
                <a:spcPct val="90000"/>
              </a:lnSpc>
              <a:spcBef>
                <a:spcPts val="1000"/>
              </a:spcBef>
            </a:pPr>
            <a:r>
              <a:rPr lang="zh-CN" altLang="id-ID" sz="4800" b="1" dirty="0">
                <a:solidFill>
                  <a:schemeClr val="bg1"/>
                </a:solidFill>
                <a:latin typeface="+mj-ea"/>
                <a:ea typeface="+mj-ea"/>
                <a:cs typeface="Bellefair" panose="02000602060000020002" pitchFamily="2" charset="-79"/>
              </a:rPr>
              <a:t>媛颂给您的诊疗保障</a:t>
            </a:r>
            <a:endParaRPr lang="zh-CN" altLang="id-ID" sz="4800" b="1" dirty="0">
              <a:solidFill>
                <a:schemeClr val="bg1"/>
              </a:solidFill>
              <a:latin typeface="+mj-ea"/>
              <a:ea typeface="+mj-ea"/>
              <a:cs typeface="Bellefair" panose="02000602060000020002" pitchFamily="2" charset="-79"/>
            </a:endParaRPr>
          </a:p>
        </p:txBody>
      </p:sp>
    </p:spTree>
    <p:custDataLst>
      <p:tags r:id="rId24"/>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副标题 2"/>
          <p:cNvSpPr>
            <a:spLocks noGrp="1"/>
          </p:cNvSpPr>
          <p:nvPr>
            <p:ph type="subTitle" idx="1"/>
          </p:nvPr>
        </p:nvSpPr>
        <p:spPr>
          <a:xfrm>
            <a:off x="3573780" y="412115"/>
            <a:ext cx="4029710" cy="1024255"/>
          </a:xfrm>
        </p:spPr>
        <p:txBody>
          <a:bodyPr>
            <a:scene3d>
              <a:camera prst="orthographicFront"/>
              <a:lightRig rig="threePt" dir="t"/>
            </a:scene3d>
          </a:bodyPr>
          <a:p>
            <a:r>
              <a:rPr lang="zh-CN" altLang="en-US" sz="4000" b="1">
                <a:solidFill>
                  <a:schemeClr val="bg1"/>
                </a:solidFill>
                <a:effectLst>
                  <a:outerShdw blurRad="38100" dist="19050" dir="2700000" algn="tl" rotWithShape="0">
                    <a:schemeClr val="dk1">
                      <a:alpha val="40000"/>
                    </a:schemeClr>
                  </a:outerShdw>
                </a:effectLst>
                <a:latin typeface="Impact" panose="020B0806030902050204" charset="0"/>
              </a:rPr>
              <a:t>八</a:t>
            </a:r>
            <a:r>
              <a:rPr lang="en-US" altLang="zh-CN" sz="4000" b="1">
                <a:solidFill>
                  <a:schemeClr val="bg1"/>
                </a:solidFill>
                <a:effectLst>
                  <a:outerShdw blurRad="38100" dist="19050" dir="2700000" algn="tl" rotWithShape="0">
                    <a:schemeClr val="dk1">
                      <a:alpha val="40000"/>
                    </a:schemeClr>
                  </a:outerShdw>
                </a:effectLst>
                <a:latin typeface="Impact" panose="020B0806030902050204" charset="0"/>
              </a:rPr>
              <a:t> </a:t>
            </a:r>
            <a:r>
              <a:rPr lang="zh-CN" altLang="en-US" sz="4000" b="1">
                <a:solidFill>
                  <a:schemeClr val="bg1"/>
                </a:solidFill>
                <a:effectLst>
                  <a:outerShdw blurRad="38100" dist="19050" dir="2700000" algn="tl" rotWithShape="0">
                    <a:schemeClr val="dk1">
                      <a:alpha val="40000"/>
                    </a:schemeClr>
                  </a:outerShdw>
                </a:effectLst>
                <a:latin typeface="Impact" panose="020B0806030902050204" charset="0"/>
              </a:rPr>
              <a:t>大</a:t>
            </a:r>
            <a:r>
              <a:rPr lang="en-US" altLang="zh-CN" sz="4000" b="1">
                <a:solidFill>
                  <a:schemeClr val="bg1"/>
                </a:solidFill>
                <a:effectLst>
                  <a:outerShdw blurRad="38100" dist="19050" dir="2700000" algn="tl" rotWithShape="0">
                    <a:schemeClr val="dk1">
                      <a:alpha val="40000"/>
                    </a:schemeClr>
                  </a:outerShdw>
                </a:effectLst>
                <a:latin typeface="Impact" panose="020B0806030902050204" charset="0"/>
              </a:rPr>
              <a:t> </a:t>
            </a:r>
            <a:r>
              <a:rPr lang="zh-CN" altLang="en-US" sz="4000" b="1">
                <a:solidFill>
                  <a:schemeClr val="bg1"/>
                </a:solidFill>
                <a:effectLst>
                  <a:outerShdw blurRad="38100" dist="19050" dir="2700000" algn="tl" rotWithShape="0">
                    <a:schemeClr val="dk1">
                      <a:alpha val="40000"/>
                    </a:schemeClr>
                  </a:outerShdw>
                </a:effectLst>
                <a:latin typeface="Impact" panose="020B0806030902050204" charset="0"/>
              </a:rPr>
              <a:t>科</a:t>
            </a:r>
            <a:r>
              <a:rPr lang="en-US" altLang="zh-CN" sz="4000" b="1">
                <a:solidFill>
                  <a:schemeClr val="bg1"/>
                </a:solidFill>
                <a:effectLst>
                  <a:outerShdw blurRad="38100" dist="19050" dir="2700000" algn="tl" rotWithShape="0">
                    <a:schemeClr val="dk1">
                      <a:alpha val="40000"/>
                    </a:schemeClr>
                  </a:outerShdw>
                </a:effectLst>
                <a:latin typeface="Impact" panose="020B0806030902050204" charset="0"/>
              </a:rPr>
              <a:t> </a:t>
            </a:r>
            <a:r>
              <a:rPr lang="zh-CN" altLang="en-US" sz="4000" b="1">
                <a:solidFill>
                  <a:schemeClr val="bg1"/>
                </a:solidFill>
                <a:effectLst>
                  <a:outerShdw blurRad="38100" dist="19050" dir="2700000" algn="tl" rotWithShape="0">
                    <a:schemeClr val="dk1">
                      <a:alpha val="40000"/>
                    </a:schemeClr>
                  </a:outerShdw>
                </a:effectLst>
                <a:latin typeface="Impact" panose="020B0806030902050204" charset="0"/>
              </a:rPr>
              <a:t>室</a:t>
            </a:r>
            <a:endParaRPr lang="zh-CN" altLang="en-US" sz="4000" b="1">
              <a:solidFill>
                <a:schemeClr val="bg1"/>
              </a:solidFill>
              <a:effectLst>
                <a:outerShdw blurRad="38100" dist="19050" dir="2700000" algn="tl" rotWithShape="0">
                  <a:schemeClr val="dk1">
                    <a:alpha val="40000"/>
                  </a:schemeClr>
                </a:outerShdw>
              </a:effectLst>
              <a:latin typeface="Impact" panose="020B0806030902050204" charset="0"/>
            </a:endParaRPr>
          </a:p>
        </p:txBody>
      </p:sp>
      <p:sp>
        <p:nvSpPr>
          <p:cNvPr id="4" name="文本框 3"/>
          <p:cNvSpPr txBox="1"/>
          <p:nvPr/>
        </p:nvSpPr>
        <p:spPr>
          <a:xfrm>
            <a:off x="690245" y="1334770"/>
            <a:ext cx="424434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ja-JP"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一般内科</a:t>
            </a:r>
            <a:r>
              <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（国内：普通内科）</a:t>
            </a:r>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751840" y="2278380"/>
            <a:ext cx="424434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整形外科（国内：骨科）</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nvSpPr>
        <p:spPr>
          <a:xfrm>
            <a:off x="751840" y="3390265"/>
            <a:ext cx="424434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糖尿病・内分泌内科 （国内：内分泌科）</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5961380" y="3420110"/>
            <a:ext cx="466598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泌尿器科（国内：泌尿外科）</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文本框 9"/>
          <p:cNvSpPr txBox="1"/>
          <p:nvPr/>
        </p:nvSpPr>
        <p:spPr>
          <a:xfrm>
            <a:off x="751840" y="4702175"/>
            <a:ext cx="424434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皮肤</a:t>
            </a:r>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科（国内：美容皮肤科）</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5961380" y="4702175"/>
            <a:ext cx="466598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美容外科</a:t>
            </a:r>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2" name="文本框 11"/>
          <p:cNvSpPr txBox="1"/>
          <p:nvPr/>
        </p:nvSpPr>
        <p:spPr>
          <a:xfrm>
            <a:off x="5961380" y="1334770"/>
            <a:ext cx="466598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循环</a:t>
            </a:r>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器内科 （国内： 心血管内科）</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5961380" y="2278380"/>
            <a:ext cx="5735320" cy="1045210"/>
          </a:xfrm>
          <a:prstGeom prst="rect">
            <a:avLst/>
          </a:prstGeom>
          <a:noFill/>
        </p:spPr>
        <p:txBody>
          <a:bodyPr wrap="square" rtlCol="0">
            <a:noAutofit/>
          </a:bodyPr>
          <a:p>
            <a:endParaRPr lang="en-US" altLang="ja-JP"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r>
              <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リハビリテーション科 （国内：康复科）</a:t>
            </a:r>
            <a:endParaRPr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4" name="图片 33" descr="3"/>
          <p:cNvPicPr>
            <a:picLocks noChangeAspect="1"/>
          </p:cNvPicPr>
          <p:nvPr/>
        </p:nvPicPr>
        <p:blipFill>
          <a:blip r:embed="rId1"/>
          <a:srcRect t="64421" r="51568"/>
          <a:stretch>
            <a:fillRect/>
          </a:stretch>
        </p:blipFill>
        <p:spPr>
          <a:xfrm>
            <a:off x="9289415" y="0"/>
            <a:ext cx="2902585" cy="21628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6" name="Picture 2" descr="花之内　健仁 （はなのうち　たけひと／Takehito Hananouchi）"/>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9366250" y="1291590"/>
            <a:ext cx="2197735" cy="2638425"/>
          </a:xfrm>
          <a:prstGeom prst="rect">
            <a:avLst/>
          </a:prstGeom>
          <a:noFill/>
          <a:extLst>
            <a:ext uri="{909E8E84-426E-40DD-AFC4-6F175D3DCCD1}">
              <a14:hiddenFill xmlns:a14="http://schemas.microsoft.com/office/drawing/2010/main">
                <a:solidFill>
                  <a:srgbClr val="FFFFFF"/>
                </a:solidFill>
              </a14:hiddenFill>
            </a:ext>
          </a:extLst>
        </p:spPr>
      </p:pic>
      <p:sp>
        <p:nvSpPr>
          <p:cNvPr id="3" name="副标题 2"/>
          <p:cNvSpPr>
            <a:spLocks noGrp="1"/>
          </p:cNvSpPr>
          <p:nvPr>
            <p:ph type="subTitle" idx="1"/>
          </p:nvPr>
        </p:nvSpPr>
        <p:spPr>
          <a:xfrm>
            <a:off x="4135120" y="412115"/>
            <a:ext cx="4029710" cy="1024255"/>
          </a:xfrm>
        </p:spPr>
        <p:txBody>
          <a:bodyPr>
            <a:scene3d>
              <a:camera prst="orthographicFront"/>
              <a:lightRig rig="threePt" dir="t"/>
            </a:scene3d>
          </a:bodyPr>
          <a:p>
            <a:r>
              <a:rPr lang="zh-CN" altLang="en-US" sz="4000" b="1">
                <a:solidFill>
                  <a:schemeClr val="bg1"/>
                </a:solidFill>
                <a:effectLst>
                  <a:outerShdw blurRad="38100" dist="19050" dir="2700000" algn="tl" rotWithShape="0">
                    <a:schemeClr val="dk1">
                      <a:alpha val="40000"/>
                    </a:schemeClr>
                  </a:outerShdw>
                </a:effectLst>
              </a:rPr>
              <a:t>六</a:t>
            </a:r>
            <a:r>
              <a:rPr lang="en-US" altLang="zh-CN" sz="4000" b="1">
                <a:solidFill>
                  <a:schemeClr val="bg1"/>
                </a:solidFill>
                <a:effectLst>
                  <a:outerShdw blurRad="38100" dist="19050" dir="2700000" algn="tl" rotWithShape="0">
                    <a:schemeClr val="dk1">
                      <a:alpha val="40000"/>
                    </a:schemeClr>
                  </a:outerShdw>
                </a:effectLst>
              </a:rPr>
              <a:t> </a:t>
            </a:r>
            <a:r>
              <a:rPr lang="zh-CN" altLang="en-US" sz="4000" b="1">
                <a:solidFill>
                  <a:schemeClr val="bg1"/>
                </a:solidFill>
                <a:effectLst>
                  <a:outerShdw blurRad="38100" dist="19050" dir="2700000" algn="tl" rotWithShape="0">
                    <a:schemeClr val="dk1">
                      <a:alpha val="40000"/>
                    </a:schemeClr>
                  </a:outerShdw>
                </a:effectLst>
              </a:rPr>
              <a:t>大</a:t>
            </a:r>
            <a:r>
              <a:rPr lang="en-US" altLang="zh-CN" sz="4000" b="1">
                <a:solidFill>
                  <a:schemeClr val="bg1"/>
                </a:solidFill>
                <a:effectLst>
                  <a:outerShdw blurRad="38100" dist="19050" dir="2700000" algn="tl" rotWithShape="0">
                    <a:schemeClr val="dk1">
                      <a:alpha val="40000"/>
                    </a:schemeClr>
                  </a:outerShdw>
                </a:effectLst>
              </a:rPr>
              <a:t> </a:t>
            </a:r>
            <a:r>
              <a:rPr lang="zh-CN" altLang="en-US" sz="4000" b="1">
                <a:solidFill>
                  <a:schemeClr val="bg1"/>
                </a:solidFill>
                <a:effectLst>
                  <a:outerShdw blurRad="38100" dist="19050" dir="2700000" algn="tl" rotWithShape="0">
                    <a:schemeClr val="dk1">
                      <a:alpha val="40000"/>
                    </a:schemeClr>
                  </a:outerShdw>
                </a:effectLst>
              </a:rPr>
              <a:t>专</a:t>
            </a:r>
            <a:r>
              <a:rPr lang="en-US" altLang="zh-CN" sz="4000" b="1">
                <a:solidFill>
                  <a:schemeClr val="bg1"/>
                </a:solidFill>
                <a:effectLst>
                  <a:outerShdw blurRad="38100" dist="19050" dir="2700000" algn="tl" rotWithShape="0">
                    <a:schemeClr val="dk1">
                      <a:alpha val="40000"/>
                    </a:schemeClr>
                  </a:outerShdw>
                </a:effectLst>
              </a:rPr>
              <a:t> </a:t>
            </a:r>
            <a:r>
              <a:rPr lang="zh-CN" altLang="en-US" sz="4000" b="1">
                <a:solidFill>
                  <a:schemeClr val="bg1"/>
                </a:solidFill>
                <a:effectLst>
                  <a:outerShdw blurRad="38100" dist="19050" dir="2700000" algn="tl" rotWithShape="0">
                    <a:schemeClr val="dk1">
                      <a:alpha val="40000"/>
                    </a:schemeClr>
                  </a:outerShdw>
                </a:effectLst>
              </a:rPr>
              <a:t>家</a:t>
            </a:r>
            <a:endParaRPr lang="zh-CN" altLang="en-US" sz="4000" b="1">
              <a:solidFill>
                <a:schemeClr val="bg1"/>
              </a:solidFill>
              <a:effectLst>
                <a:outerShdw blurRad="38100" dist="19050" dir="2700000" algn="tl" rotWithShape="0">
                  <a:schemeClr val="dk1">
                    <a:alpha val="40000"/>
                  </a:schemeClr>
                </a:outerShdw>
              </a:effectLst>
            </a:endParaRPr>
          </a:p>
        </p:txBody>
      </p:sp>
      <p:pic>
        <p:nvPicPr>
          <p:cNvPr id="14" name="图片 13"/>
          <p:cNvPicPr>
            <a:picLocks noChangeAspect="1"/>
          </p:cNvPicPr>
          <p:nvPr/>
        </p:nvPicPr>
        <p:blipFill>
          <a:blip r:embed="rId3"/>
          <a:srcRect l="5965" t="9235" r="75139" b="53642"/>
          <a:stretch>
            <a:fillRect/>
          </a:stretch>
        </p:blipFill>
        <p:spPr>
          <a:xfrm>
            <a:off x="1757045" y="1292225"/>
            <a:ext cx="2090420" cy="2637155"/>
          </a:xfrm>
          <a:prstGeom prst="rect">
            <a:avLst/>
          </a:prstGeom>
        </p:spPr>
      </p:pic>
      <p:pic>
        <p:nvPicPr>
          <p:cNvPr id="15" name="图片 14"/>
          <p:cNvPicPr>
            <a:picLocks noChangeAspect="1"/>
          </p:cNvPicPr>
          <p:nvPr>
            <p:custDataLst>
              <p:tags r:id="rId4"/>
            </p:custDataLst>
          </p:nvPr>
        </p:nvPicPr>
        <p:blipFill>
          <a:blip r:embed="rId5"/>
          <a:srcRect l="3892" r="8084"/>
          <a:stretch>
            <a:fillRect/>
          </a:stretch>
        </p:blipFill>
        <p:spPr>
          <a:xfrm>
            <a:off x="5819775" y="1291590"/>
            <a:ext cx="2096770" cy="2638425"/>
          </a:xfrm>
          <a:prstGeom prst="rect">
            <a:avLst/>
          </a:prstGeom>
        </p:spPr>
      </p:pic>
      <p:pic>
        <p:nvPicPr>
          <p:cNvPr id="17" name="图片 16"/>
          <p:cNvPicPr>
            <a:picLocks noChangeAspect="1"/>
          </p:cNvPicPr>
          <p:nvPr/>
        </p:nvPicPr>
        <p:blipFill>
          <a:blip r:embed="rId6">
            <a:extLst>
              <a:ext uri="{28A0092B-C50C-407E-A947-70E740481C1C}">
                <a14:useLocalDpi xmlns:a14="http://schemas.microsoft.com/office/drawing/2010/main" val="0"/>
              </a:ext>
            </a:extLst>
          </a:blip>
          <a:srcRect l="11896" r="10268"/>
          <a:stretch>
            <a:fillRect/>
          </a:stretch>
        </p:blipFill>
        <p:spPr>
          <a:xfrm>
            <a:off x="1756410" y="4215765"/>
            <a:ext cx="2091055" cy="2499995"/>
          </a:xfrm>
          <a:prstGeom prst="rect">
            <a:avLst/>
          </a:prstGeom>
        </p:spPr>
      </p:pic>
      <p:pic>
        <p:nvPicPr>
          <p:cNvPr id="2050" name="Picture 2"/>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a:stretch>
            <a:fillRect/>
          </a:stretch>
        </p:blipFill>
        <p:spPr bwMode="auto">
          <a:xfrm>
            <a:off x="5819775" y="4216400"/>
            <a:ext cx="2096770" cy="2499360"/>
          </a:xfrm>
          <a:prstGeom prst="rect">
            <a:avLst/>
          </a:prstGeom>
          <a:noFill/>
          <a:extLst>
            <a:ext uri="{909E8E84-426E-40DD-AFC4-6F175D3DCCD1}">
              <a14:hiddenFill xmlns:a14="http://schemas.microsoft.com/office/drawing/2010/main">
                <a:solidFill>
                  <a:srgbClr val="FFFFFF"/>
                </a:solidFill>
              </a14:hiddenFill>
            </a:ext>
          </a:extLst>
        </p:spPr>
      </p:pic>
      <p:pic>
        <p:nvPicPr>
          <p:cNvPr id="18" name="图片 1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44471" t="9325" r="7504"/>
          <a:stretch>
            <a:fillRect/>
          </a:stretch>
        </p:blipFill>
        <p:spPr>
          <a:xfrm>
            <a:off x="9365615" y="4216400"/>
            <a:ext cx="2198370" cy="2498725"/>
          </a:xfrm>
          <a:prstGeom prst="rect">
            <a:avLst/>
          </a:prstGeom>
        </p:spPr>
      </p:pic>
      <p:sp>
        <p:nvSpPr>
          <p:cNvPr id="19" name="文本框 18"/>
          <p:cNvSpPr txBox="1"/>
          <p:nvPr/>
        </p:nvSpPr>
        <p:spPr>
          <a:xfrm>
            <a:off x="600075" y="1291590"/>
            <a:ext cx="459740" cy="1677035"/>
          </a:xfrm>
          <a:prstGeom prst="rect">
            <a:avLst/>
          </a:prstGeom>
          <a:noFill/>
        </p:spPr>
        <p:txBody>
          <a:bodyPr vert="eaVert" wrap="square" rtlCol="0">
            <a:spAutoFit/>
          </a:bodyPr>
          <a:p>
            <a:pPr algn="ct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rPr>
              <a:t>杉</a:t>
            </a:r>
            <a:r>
              <a:rPr lang="en-US" altLang="zh-CN"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rPr>
              <a:t>町</a:t>
            </a:r>
            <a:r>
              <a:rPr lang="en-US" altLang="zh-CN"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rPr>
              <a:t> 院</a:t>
            </a:r>
            <a:r>
              <a:rPr lang="en-US" altLang="zh-CN"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rPr>
              <a:t>长</a:t>
            </a:r>
            <a:endPar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文本框 19"/>
          <p:cNvSpPr txBox="1"/>
          <p:nvPr/>
        </p:nvSpPr>
        <p:spPr>
          <a:xfrm>
            <a:off x="946785" y="2265045"/>
            <a:ext cx="398145" cy="1798320"/>
          </a:xfrm>
          <a:prstGeom prst="rect">
            <a:avLst/>
          </a:prstGeom>
          <a:noFill/>
        </p:spPr>
        <p:txBody>
          <a:bodyPr vert="eaVert" wrap="square" rtlCol="0">
            <a:spAutoFit/>
          </a:bodyPr>
          <a:p>
            <a:pPr algn="ct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心血管内科</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文本框 20"/>
          <p:cNvSpPr txBox="1"/>
          <p:nvPr>
            <p:custDataLst>
              <p:tags r:id="rId11"/>
            </p:custDataLst>
          </p:nvPr>
        </p:nvSpPr>
        <p:spPr>
          <a:xfrm>
            <a:off x="4544695" y="1418590"/>
            <a:ext cx="459740" cy="1677035"/>
          </a:xfrm>
          <a:prstGeom prst="rect">
            <a:avLst/>
          </a:prstGeom>
          <a:noFill/>
        </p:spPr>
        <p:txBody>
          <a:bodyPr vert="eaVert" wrap="square" rtlCol="0">
            <a:spAutoFit/>
          </a:bodyPr>
          <a:p>
            <a:pPr algn="ct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佐</a:t>
            </a:r>
            <a:r>
              <a:rPr lang="en-US" altLang="zh-CN"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藤</a:t>
            </a:r>
            <a:r>
              <a:rPr lang="en-US" altLang="zh-CN"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 尭</a:t>
            </a:r>
            <a:r>
              <a:rPr lang="en-US" altLang="zh-CN"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 </a:t>
            </a: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希</a:t>
            </a:r>
            <a:endPar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2" name="文本框 21"/>
          <p:cNvSpPr txBox="1"/>
          <p:nvPr>
            <p:custDataLst>
              <p:tags r:id="rId12"/>
            </p:custDataLst>
          </p:nvPr>
        </p:nvSpPr>
        <p:spPr>
          <a:xfrm>
            <a:off x="8350885" y="1436370"/>
            <a:ext cx="459740" cy="1677035"/>
          </a:xfrm>
          <a:prstGeom prst="rect">
            <a:avLst/>
          </a:prstGeom>
          <a:noFill/>
        </p:spPr>
        <p:txBody>
          <a:bodyPr vert="eaVert" wrap="square" rtlCol="0">
            <a:spAutoFit/>
          </a:bodyPr>
          <a:p>
            <a:pPr algn="dist">
              <a:lnSpc>
                <a:spcPct val="100000"/>
              </a:lnSpc>
            </a:pP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花之内 健仁 </a:t>
            </a:r>
            <a:endPar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3" name="文本框 22"/>
          <p:cNvSpPr txBox="1"/>
          <p:nvPr/>
        </p:nvSpPr>
        <p:spPr>
          <a:xfrm>
            <a:off x="599440" y="4215765"/>
            <a:ext cx="459740" cy="1677035"/>
          </a:xfrm>
          <a:prstGeom prst="rect">
            <a:avLst/>
          </a:prstGeom>
          <a:noFill/>
        </p:spPr>
        <p:txBody>
          <a:bodyPr vert="eaVert" wrap="square" rtlCol="0">
            <a:spAutoFit/>
          </a:bodyPr>
          <a:p>
            <a:pPr algn="dist">
              <a:lnSpc>
                <a:spcPct val="100000"/>
              </a:lnSpc>
            </a:pP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陈瑛超 </a:t>
            </a:r>
            <a:endPar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4" name="文本框 23"/>
          <p:cNvSpPr txBox="1"/>
          <p:nvPr>
            <p:custDataLst>
              <p:tags r:id="rId13"/>
            </p:custDataLst>
          </p:nvPr>
        </p:nvSpPr>
        <p:spPr>
          <a:xfrm>
            <a:off x="4603750" y="4216400"/>
            <a:ext cx="459740" cy="1677035"/>
          </a:xfrm>
          <a:prstGeom prst="rect">
            <a:avLst/>
          </a:prstGeom>
          <a:noFill/>
        </p:spPr>
        <p:txBody>
          <a:bodyPr vert="eaVert" wrap="square" rtlCol="0">
            <a:spAutoFit/>
          </a:bodyPr>
          <a:p>
            <a:pPr algn="dist">
              <a:lnSpc>
                <a:spcPct val="100000"/>
              </a:lnSpc>
            </a:pP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天木 理恵 </a:t>
            </a:r>
            <a:endPar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5" name="文本框 24"/>
          <p:cNvSpPr txBox="1"/>
          <p:nvPr>
            <p:custDataLst>
              <p:tags r:id="rId14"/>
            </p:custDataLst>
          </p:nvPr>
        </p:nvSpPr>
        <p:spPr>
          <a:xfrm>
            <a:off x="8298815" y="4144645"/>
            <a:ext cx="459740" cy="1677035"/>
          </a:xfrm>
          <a:prstGeom prst="rect">
            <a:avLst/>
          </a:prstGeom>
          <a:noFill/>
        </p:spPr>
        <p:txBody>
          <a:bodyPr vert="eaVert" wrap="square" rtlCol="0">
            <a:spAutoFit/>
          </a:bodyPr>
          <a:p>
            <a:pPr algn="dist">
              <a:lnSpc>
                <a:spcPct val="100000"/>
              </a:lnSpc>
            </a:pPr>
            <a:r>
              <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rPr>
              <a:t>枝川 右 </a:t>
            </a:r>
            <a:endParaRPr lang="zh-CN" altLang="en-US" b="1" dirty="0">
              <a:solidFill>
                <a:schemeClr val="bg1"/>
              </a:solidFill>
              <a:effectLst/>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6" name="文本框 25"/>
          <p:cNvSpPr txBox="1"/>
          <p:nvPr/>
        </p:nvSpPr>
        <p:spPr>
          <a:xfrm>
            <a:off x="933450" y="5166360"/>
            <a:ext cx="398145" cy="1798320"/>
          </a:xfrm>
          <a:prstGeom prst="rect">
            <a:avLst/>
          </a:prstGeom>
          <a:noFill/>
        </p:spPr>
        <p:txBody>
          <a:bodyPr vert="eaVert" wrap="square" rtlCol="0">
            <a:spAutoFit/>
          </a:bodyPr>
          <a:p>
            <a:r>
              <a:rPr lang="ja-JP"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糖尿病 内分泌科</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框 26"/>
          <p:cNvSpPr txBox="1"/>
          <p:nvPr>
            <p:custDataLst>
              <p:tags r:id="rId15"/>
            </p:custDataLst>
          </p:nvPr>
        </p:nvSpPr>
        <p:spPr>
          <a:xfrm>
            <a:off x="8731885" y="2265045"/>
            <a:ext cx="398145" cy="1798320"/>
          </a:xfrm>
          <a:prstGeom prst="rect">
            <a:avLst/>
          </a:prstGeom>
          <a:noFill/>
        </p:spPr>
        <p:txBody>
          <a:bodyPr vert="eaVert" wrap="square" rtlCol="0">
            <a:spAutoFit/>
          </a:bodyPr>
          <a:p>
            <a:pPr algn="ct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骨科</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9" name="文本框 28"/>
          <p:cNvSpPr txBox="1"/>
          <p:nvPr>
            <p:custDataLst>
              <p:tags r:id="rId16"/>
            </p:custDataLst>
          </p:nvPr>
        </p:nvSpPr>
        <p:spPr>
          <a:xfrm>
            <a:off x="5013960" y="2131695"/>
            <a:ext cx="398145" cy="1798320"/>
          </a:xfrm>
          <a:prstGeom prst="rect">
            <a:avLst/>
          </a:prstGeom>
          <a:noFill/>
        </p:spPr>
        <p:txBody>
          <a:bodyPr vert="eaVert" wrap="square" rtlCol="0">
            <a:spAutoFit/>
          </a:bodyPr>
          <a:p>
            <a:pPr algn="ct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骨科</a:t>
            </a:r>
            <a:endPar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文本框 29"/>
          <p:cNvSpPr txBox="1"/>
          <p:nvPr>
            <p:custDataLst>
              <p:tags r:id="rId17"/>
            </p:custDataLst>
          </p:nvPr>
        </p:nvSpPr>
        <p:spPr>
          <a:xfrm>
            <a:off x="5013325" y="4916805"/>
            <a:ext cx="398145" cy="1798320"/>
          </a:xfrm>
          <a:prstGeom prst="rect">
            <a:avLst/>
          </a:prstGeom>
          <a:noFill/>
        </p:spPr>
        <p:txBody>
          <a:bodyPr vert="eaVert" wrap="square" rtlCol="0">
            <a:spAutoFit/>
          </a:bodyPr>
          <a:p>
            <a:r>
              <a:rPr lang="ja-JP"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皮肤科  美容外科</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文本框 30"/>
          <p:cNvSpPr txBox="1"/>
          <p:nvPr>
            <p:custDataLst>
              <p:tags r:id="rId18"/>
            </p:custDataLst>
          </p:nvPr>
        </p:nvSpPr>
        <p:spPr>
          <a:xfrm>
            <a:off x="8725535" y="4840605"/>
            <a:ext cx="398145" cy="1798320"/>
          </a:xfrm>
          <a:prstGeom prst="rect">
            <a:avLst/>
          </a:prstGeom>
          <a:noFill/>
        </p:spPr>
        <p:txBody>
          <a:bodyPr vert="eaVert" wrap="square" rtlCol="0">
            <a:spAutoFit/>
          </a:bodyPr>
          <a:p>
            <a:pPr algn="ctr"/>
            <a:r>
              <a:rPr lang="ja-JP"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泌尿科</a:t>
            </a:r>
            <a:endParaRPr lang="zh-CN" alt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3" name="图片 32"/>
          <p:cNvPicPr>
            <a:picLocks noChangeAspect="1"/>
          </p:cNvPicPr>
          <p:nvPr/>
        </p:nvPicPr>
        <p:blipFill rotWithShape="1">
          <a:blip r:embed="rId19">
            <a:extLst>
              <a:ext uri="{28A0092B-C50C-407E-A947-70E740481C1C}">
                <a14:useLocalDpi xmlns:a14="http://schemas.microsoft.com/office/drawing/2010/main" val="0"/>
              </a:ext>
            </a:extLst>
          </a:blip>
          <a:srcRect l="78600" t="6919" r="9187" b="69743"/>
          <a:stretch>
            <a:fillRect/>
          </a:stretch>
        </p:blipFill>
        <p:spPr>
          <a:xfrm>
            <a:off x="691103" y="-163021"/>
            <a:ext cx="1025364" cy="1959429"/>
          </a:xfrm>
          <a:prstGeom prst="rect">
            <a:avLst/>
          </a:prstGeom>
        </p:spPr>
      </p:pic>
      <p:pic>
        <p:nvPicPr>
          <p:cNvPr id="34" name="图片 33" descr="3"/>
          <p:cNvPicPr>
            <a:picLocks noChangeAspect="1"/>
          </p:cNvPicPr>
          <p:nvPr/>
        </p:nvPicPr>
        <p:blipFill>
          <a:blip r:embed="rId20"/>
          <a:srcRect t="64421" r="51568"/>
          <a:stretch>
            <a:fillRect/>
          </a:stretch>
        </p:blipFill>
        <p:spPr>
          <a:xfrm>
            <a:off x="9289415" y="0"/>
            <a:ext cx="2902585" cy="216281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3"/>
          <p:cNvPicPr>
            <a:picLocks noChangeAspect="1"/>
          </p:cNvPicPr>
          <p:nvPr/>
        </p:nvPicPr>
        <p:blipFill>
          <a:blip r:embed="rId1"/>
          <a:srcRect t="64421" r="51568"/>
          <a:stretch>
            <a:fillRect/>
          </a:stretch>
        </p:blipFill>
        <p:spPr>
          <a:xfrm>
            <a:off x="9289415" y="0"/>
            <a:ext cx="2902585" cy="2162810"/>
          </a:xfrm>
          <a:prstGeom prst="rect">
            <a:avLst/>
          </a:prstGeom>
        </p:spPr>
      </p:pic>
      <p:pic>
        <p:nvPicPr>
          <p:cNvPr id="3" name="图片 2" descr="3"/>
          <p:cNvPicPr>
            <a:picLocks noChangeAspect="1"/>
          </p:cNvPicPr>
          <p:nvPr/>
        </p:nvPicPr>
        <p:blipFill>
          <a:blip r:embed="rId1"/>
          <a:srcRect l="32062" b="65643"/>
          <a:stretch>
            <a:fillRect/>
          </a:stretch>
        </p:blipFill>
        <p:spPr>
          <a:xfrm>
            <a:off x="0" y="4747260"/>
            <a:ext cx="4071620" cy="2088515"/>
          </a:xfrm>
          <a:prstGeom prst="rect">
            <a:avLst/>
          </a:prstGeom>
        </p:spPr>
      </p:pic>
      <p:sp>
        <p:nvSpPr>
          <p:cNvPr id="28" name="文本框 27"/>
          <p:cNvSpPr txBox="1"/>
          <p:nvPr/>
        </p:nvSpPr>
        <p:spPr>
          <a:xfrm>
            <a:off x="1437005" y="517525"/>
            <a:ext cx="2635250" cy="1388110"/>
          </a:xfrm>
          <a:prstGeom prst="rect">
            <a:avLst/>
          </a:prstGeom>
          <a:noFill/>
        </p:spPr>
        <p:txBody>
          <a:bodyPr wrap="square" rtlCol="0">
            <a:noAutofit/>
          </a:bodyPr>
          <a:p>
            <a:r>
              <a:rPr sz="4000" b="1" dirty="0">
                <a:solidFill>
                  <a:schemeClr val="bg1"/>
                </a:solidFill>
                <a:latin typeface="Impact" panose="020B0806030902050204" charset="0"/>
                <a:ea typeface="微软雅黑" panose="020B0503020204020204" pitchFamily="34" charset="-122"/>
                <a:cs typeface="微软雅黑" panose="020B0503020204020204" pitchFamily="34" charset="-122"/>
              </a:rPr>
              <a:t>慢病管理</a:t>
            </a:r>
            <a:endParaRPr sz="4000" b="1" dirty="0">
              <a:solidFill>
                <a:schemeClr val="bg1"/>
              </a:solidFill>
              <a:latin typeface="Impact" panose="020B0806030902050204" charset="0"/>
              <a:ea typeface="微软雅黑" panose="020B0503020204020204" pitchFamily="34" charset="-122"/>
              <a:cs typeface="微软雅黑" panose="020B0503020204020204" pitchFamily="34" charset="-122"/>
            </a:endParaRPr>
          </a:p>
          <a:p>
            <a:endParaRPr lang="zh-CN" sz="4000" b="1" dirty="0">
              <a:solidFill>
                <a:schemeClr val="bg1"/>
              </a:solidFill>
              <a:latin typeface="Impact" panose="020B0806030902050204" charset="0"/>
              <a:ea typeface="微软雅黑" panose="020B0503020204020204" pitchFamily="34" charset="-122"/>
              <a:cs typeface="微软雅黑" panose="020B0503020204020204" pitchFamily="34" charset="-122"/>
            </a:endParaRPr>
          </a:p>
        </p:txBody>
      </p:sp>
      <p:cxnSp>
        <p:nvCxnSpPr>
          <p:cNvPr id="9" name="直接连接符 8"/>
          <p:cNvCxnSpPr>
            <a:stCxn id="40" idx="2"/>
          </p:cNvCxnSpPr>
          <p:nvPr/>
        </p:nvCxnSpPr>
        <p:spPr>
          <a:xfrm>
            <a:off x="1137285" y="2251075"/>
            <a:ext cx="10795" cy="462534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rot="5400000">
            <a:off x="1038860" y="4017010"/>
            <a:ext cx="190500" cy="1143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bg1"/>
              </a:solidFill>
              <a:cs typeface="微软雅黑" panose="020B0503020204020204" pitchFamily="34" charset="-122"/>
            </a:endParaRPr>
          </a:p>
        </p:txBody>
      </p:sp>
      <p:sp>
        <p:nvSpPr>
          <p:cNvPr id="15" name="椭圆 14"/>
          <p:cNvSpPr/>
          <p:nvPr/>
        </p:nvSpPr>
        <p:spPr>
          <a:xfrm rot="5400000">
            <a:off x="1035685" y="5356860"/>
            <a:ext cx="191135" cy="108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bg1"/>
              </a:solidFill>
              <a:cs typeface="微软雅黑" panose="020B0503020204020204" pitchFamily="34" charset="-122"/>
            </a:endParaRPr>
          </a:p>
        </p:txBody>
      </p:sp>
      <p:sp>
        <p:nvSpPr>
          <p:cNvPr id="40" name="椭圆 39"/>
          <p:cNvSpPr/>
          <p:nvPr/>
        </p:nvSpPr>
        <p:spPr>
          <a:xfrm rot="5400000">
            <a:off x="1041400" y="2292350"/>
            <a:ext cx="191135" cy="1085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bg1"/>
              </a:solidFill>
              <a:cs typeface="微软雅黑" panose="020B0503020204020204" pitchFamily="34" charset="-122"/>
            </a:endParaRPr>
          </a:p>
        </p:txBody>
      </p:sp>
      <p:sp>
        <p:nvSpPr>
          <p:cNvPr id="22" name="对角圆角矩形 21"/>
          <p:cNvSpPr/>
          <p:nvPr/>
        </p:nvSpPr>
        <p:spPr>
          <a:xfrm>
            <a:off x="1326515" y="2015490"/>
            <a:ext cx="728345" cy="42672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bg1"/>
              </a:solidFill>
              <a:cs typeface="微软雅黑" panose="020B0503020204020204" pitchFamily="34" charset="-122"/>
            </a:endParaRPr>
          </a:p>
        </p:txBody>
      </p:sp>
      <p:sp>
        <p:nvSpPr>
          <p:cNvPr id="23" name="文本框 22"/>
          <p:cNvSpPr txBox="1"/>
          <p:nvPr/>
        </p:nvSpPr>
        <p:spPr>
          <a:xfrm>
            <a:off x="1398270" y="2050415"/>
            <a:ext cx="656590" cy="363855"/>
          </a:xfrm>
          <a:prstGeom prst="rect">
            <a:avLst/>
          </a:prstGeom>
          <a:noFill/>
        </p:spPr>
        <p:txBody>
          <a:bodyPr anchor="ctr"/>
          <a:p>
            <a:pPr algn="ctr" fontAlgn="auto"/>
            <a:r>
              <a:rPr lang="en-US" altLang="zh-CN" sz="1400" b="1" noProof="0" dirty="0">
                <a:ln>
                  <a:noFill/>
                </a:ln>
                <a:solidFill>
                  <a:schemeClr val="tx1"/>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1</a:t>
            </a:r>
            <a:endParaRPr kumimoji="0" lang="en-US" altLang="zh-CN" sz="1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对角圆角矩形 23"/>
          <p:cNvSpPr/>
          <p:nvPr/>
        </p:nvSpPr>
        <p:spPr>
          <a:xfrm>
            <a:off x="1326515" y="3803015"/>
            <a:ext cx="728345" cy="42672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bg1"/>
              </a:solidFill>
              <a:cs typeface="微软雅黑" panose="020B0503020204020204" pitchFamily="34" charset="-122"/>
            </a:endParaRPr>
          </a:p>
        </p:txBody>
      </p:sp>
      <p:sp>
        <p:nvSpPr>
          <p:cNvPr id="25" name="文本框 24"/>
          <p:cNvSpPr txBox="1"/>
          <p:nvPr/>
        </p:nvSpPr>
        <p:spPr>
          <a:xfrm>
            <a:off x="1398270" y="3803015"/>
            <a:ext cx="656590" cy="363855"/>
          </a:xfrm>
          <a:prstGeom prst="rect">
            <a:avLst/>
          </a:prstGeom>
          <a:noFill/>
        </p:spPr>
        <p:txBody>
          <a:bodyPr anchor="ctr"/>
          <a:p>
            <a:pPr algn="ctr" fontAlgn="auto"/>
            <a:r>
              <a:rPr lang="en-US" altLang="zh-CN" sz="1400" b="1" noProof="0" dirty="0">
                <a:ln>
                  <a:noFill/>
                </a:ln>
                <a:solidFill>
                  <a:schemeClr val="tx1"/>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endParaRPr kumimoji="0" lang="en-US" altLang="zh-CN" sz="1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对角圆角矩形 26"/>
          <p:cNvSpPr/>
          <p:nvPr/>
        </p:nvSpPr>
        <p:spPr>
          <a:xfrm>
            <a:off x="1326515" y="5107940"/>
            <a:ext cx="728345" cy="42672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solidFill>
                <a:schemeClr val="bg1"/>
              </a:solidFill>
              <a:cs typeface="微软雅黑" panose="020B0503020204020204" pitchFamily="34" charset="-122"/>
            </a:endParaRPr>
          </a:p>
        </p:txBody>
      </p:sp>
      <p:sp>
        <p:nvSpPr>
          <p:cNvPr id="31" name="文本框 30"/>
          <p:cNvSpPr txBox="1"/>
          <p:nvPr/>
        </p:nvSpPr>
        <p:spPr>
          <a:xfrm>
            <a:off x="1398270" y="5142865"/>
            <a:ext cx="656590" cy="363855"/>
          </a:xfrm>
          <a:prstGeom prst="rect">
            <a:avLst/>
          </a:prstGeom>
          <a:noFill/>
        </p:spPr>
        <p:txBody>
          <a:bodyPr anchor="ctr"/>
          <a:p>
            <a:pPr algn="ctr" fontAlgn="auto"/>
            <a:r>
              <a:rPr lang="en-US" altLang="zh-CN" sz="1400" b="1" noProof="0" dirty="0">
                <a:ln>
                  <a:noFill/>
                </a:ln>
                <a:solidFill>
                  <a:schemeClr val="tx1"/>
                </a:solidFill>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endParaRPr kumimoji="0" lang="en-US" altLang="zh-CN" sz="14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文本框 32"/>
          <p:cNvSpPr txBox="1"/>
          <p:nvPr/>
        </p:nvSpPr>
        <p:spPr>
          <a:xfrm>
            <a:off x="2261235" y="1820545"/>
            <a:ext cx="4226560" cy="1579880"/>
          </a:xfrm>
          <a:prstGeom prst="rect">
            <a:avLst/>
          </a:prstGeom>
          <a:noFill/>
          <a:ln>
            <a:noFill/>
          </a:ln>
        </p:spPr>
        <p:txBody>
          <a:bodyPr wrap="square" rtlCol="0" anchor="t">
            <a:spAutoFit/>
          </a:bodyPr>
          <a:p>
            <a:pPr>
              <a:lnSpc>
                <a:spcPct val="110000"/>
              </a:lnSpc>
              <a:defRPr sz="2000" spc="300">
                <a:solidFill>
                  <a:srgbClr val="86945A"/>
                </a:solidFill>
                <a:latin typeface="Lantinghei SC Demibold"/>
                <a:ea typeface="Lantinghei SC Demibold"/>
                <a:cs typeface="Lantinghei SC Demibold"/>
                <a:sym typeface="Lantinghei SC Demibold"/>
              </a:defRPr>
            </a:pPr>
            <a:r>
              <a:rPr lang="zh-CN" altLang="en-US" sz="16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远程问诊，日本开具处方药进行治疗</a:t>
            </a:r>
            <a:endParaRPr lang="zh-CN" altLang="en-US" sz="16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pPr marL="285750" indent="-285750">
              <a:lnSpc>
                <a:spcPct val="110000"/>
              </a:lnSpc>
              <a:buFont typeface="微软雅黑" panose="020B0503020204020204" pitchFamily="34" charset="-122"/>
              <a:buChar char="•"/>
              <a:defRPr sz="1600" spc="300">
                <a:solidFill>
                  <a:srgbClr val="CADF86"/>
                </a:solidFill>
                <a:latin typeface="Lantinghei SC Demibold"/>
                <a:ea typeface="Lantinghei SC Demibold"/>
                <a:cs typeface="Lantinghei SC Demibold"/>
                <a:sym typeface="Lantinghei SC Demibold"/>
              </a:defRPr>
            </a:pPr>
            <a:r>
              <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医生会针对客人情况开具处方和具体的服用注意等</a:t>
            </a:r>
            <a:br>
              <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br>
            <a:r>
              <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定期进行复诊</a:t>
            </a:r>
            <a:endPar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10000"/>
              </a:lnSpc>
              <a:buFont typeface="微软雅黑" panose="020B0503020204020204" pitchFamily="34" charset="-122"/>
              <a:buNone/>
              <a:defRPr sz="1600" spc="300">
                <a:solidFill>
                  <a:srgbClr val="CADF86"/>
                </a:solidFill>
                <a:latin typeface="Lantinghei SC Demibold"/>
                <a:ea typeface="Lantinghei SC Demibold"/>
                <a:cs typeface="Lantinghei SC Demibold"/>
                <a:sym typeface="Lantinghei SC Demibold"/>
              </a:defRPr>
            </a:pPr>
            <a:r>
              <a:rPr lang="en-US" altLang="zh-CN"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针对服药情况来判断下一批药的处方</a:t>
            </a:r>
            <a:endPar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4" name="文本框 33"/>
          <p:cNvSpPr txBox="1"/>
          <p:nvPr/>
        </p:nvSpPr>
        <p:spPr>
          <a:xfrm>
            <a:off x="2308860" y="3794760"/>
            <a:ext cx="3643630" cy="395605"/>
          </a:xfrm>
          <a:prstGeom prst="rect">
            <a:avLst/>
          </a:prstGeom>
          <a:noFill/>
          <a:ln>
            <a:noFill/>
          </a:ln>
        </p:spPr>
        <p:txBody>
          <a:bodyPr wrap="square" rtlCol="0" anchor="t">
            <a:spAutoFit/>
          </a:bodyPr>
          <a:p>
            <a:pPr lvl="0" algn="l">
              <a:lnSpc>
                <a:spcPct val="110000"/>
              </a:lnSpc>
              <a:buClrTx/>
              <a:buSzTx/>
              <a:buFontTx/>
              <a:defRPr sz="2000" spc="300">
                <a:solidFill>
                  <a:srgbClr val="86945A"/>
                </a:solidFill>
                <a:latin typeface="Lantinghei SC Demibold"/>
                <a:ea typeface="Lantinghei SC Demibold"/>
                <a:cs typeface="Lantinghei SC Demibold"/>
                <a:sym typeface="Lantinghei SC Demibold"/>
              </a:defRPr>
            </a:pPr>
            <a:r>
              <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赴日进行体检或者针对性检测</a:t>
            </a:r>
            <a:endPar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文本框 34"/>
          <p:cNvSpPr txBox="1"/>
          <p:nvPr/>
        </p:nvSpPr>
        <p:spPr>
          <a:xfrm>
            <a:off x="2308860" y="4886325"/>
            <a:ext cx="3823970" cy="1004570"/>
          </a:xfrm>
          <a:prstGeom prst="rect">
            <a:avLst/>
          </a:prstGeom>
          <a:noFill/>
          <a:ln>
            <a:noFill/>
          </a:ln>
        </p:spPr>
        <p:txBody>
          <a:bodyPr wrap="square" rtlCol="0" anchor="t">
            <a:spAutoFit/>
          </a:bodyPr>
          <a:p>
            <a:pPr lvl="0" algn="l">
              <a:lnSpc>
                <a:spcPct val="110000"/>
              </a:lnSpc>
              <a:buClrTx/>
              <a:buSzTx/>
              <a:buFontTx/>
              <a:defRPr sz="2000" spc="300">
                <a:solidFill>
                  <a:srgbClr val="86945A"/>
                </a:solidFill>
                <a:latin typeface="Lantinghei SC Demibold"/>
                <a:ea typeface="Lantinghei SC Demibold"/>
                <a:cs typeface="Lantinghei SC Demibold"/>
                <a:sym typeface="Lantinghei SC Demibold"/>
              </a:defRPr>
            </a:pPr>
            <a:r>
              <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在远程问诊和建档之后，可以持续进行开药以及医生跟踪长期管理。可持续进行综合判断、综合维护。</a:t>
            </a:r>
            <a:endParaRPr lang="zh-CN" altLang="en-US" sz="1800" b="1" spc="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7155180" y="1684655"/>
            <a:ext cx="3940810" cy="1013460"/>
          </a:xfrm>
          <a:prstGeom prst="rect">
            <a:avLst/>
          </a:prstGeom>
          <a:noFill/>
        </p:spPr>
        <p:txBody>
          <a:bodyPr wrap="square" rtlCol="0" anchor="t">
            <a:spAutoFit/>
          </a:bodyPr>
          <a:p>
            <a:pPr marL="285750" indent="-285750">
              <a:lnSpc>
                <a:spcPct val="120000"/>
              </a:lnSpc>
              <a:buFont typeface="Wingdings" panose="05000000000000000000" charset="0"/>
              <a:buChar char="Ø"/>
            </a:pPr>
            <a:r>
              <a:rPr 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从初诊到处方无需外出</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20000"/>
              </a:lnSpc>
              <a:buFont typeface="Wingdings" panose="05000000000000000000" charset="0"/>
              <a:buChar char="Ø"/>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  轻松・安心・ 便利的医疗服务   专科医生全程保驾护航</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655" y="3014345"/>
            <a:ext cx="4765675" cy="3098800"/>
          </a:xfrm>
          <a:prstGeom prst="rect">
            <a:avLst/>
          </a:prstGeom>
          <a:ln w="12700" cmpd="sng">
            <a:solidFill>
              <a:schemeClr val="bg1">
                <a:lumMod val="85000"/>
              </a:schemeClr>
            </a:solidFill>
            <a:prstDash val="solid"/>
          </a:ln>
        </p:spPr>
      </p:pic>
      <p:sp>
        <p:nvSpPr>
          <p:cNvPr id="17" name="文本框 16"/>
          <p:cNvSpPr txBox="1"/>
          <p:nvPr/>
        </p:nvSpPr>
        <p:spPr>
          <a:xfrm>
            <a:off x="7163435" y="517525"/>
            <a:ext cx="6096000" cy="706755"/>
          </a:xfrm>
          <a:prstGeom prst="rect">
            <a:avLst/>
          </a:prstGeom>
          <a:noFill/>
        </p:spPr>
        <p:txBody>
          <a:bodyPr wrap="square" rtlCol="0" anchor="t">
            <a:spAutoFit/>
          </a:bodyPr>
          <a:p>
            <a:r>
              <a:rPr lang="zh-CN" sz="400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rPr>
              <a:t>线上处方</a:t>
            </a:r>
            <a:endParaRPr lang="zh-CN" altLang="en-US" sz="4000" b="1" dirty="0">
              <a:solidFill>
                <a:schemeClr val="bg1"/>
              </a:solidFill>
              <a:latin typeface="Times New Roman" panose="02020603050405020304" charset="0"/>
              <a:ea typeface="宋体" panose="02010600030101010101" pitchFamily="2" charset="-122"/>
              <a:cs typeface="微软雅黑" panose="020B0503020204020204" pitchFamily="34" charset="-122"/>
              <a:sym typeface="+mn-ea"/>
            </a:endParaRPr>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nvSpPr>
        <p:spPr>
          <a:xfrm>
            <a:off x="105410" y="2300605"/>
            <a:ext cx="4833620" cy="31013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微软雅黑" panose="020B0503020204020204" pitchFamily="34" charset="-122"/>
            </a:endParaRPr>
          </a:p>
        </p:txBody>
      </p:sp>
      <p:sp>
        <p:nvSpPr>
          <p:cNvPr id="15" name="TextBox 2"/>
          <p:cNvSpPr txBox="1"/>
          <p:nvPr/>
        </p:nvSpPr>
        <p:spPr>
          <a:xfrm>
            <a:off x="286385" y="2867978"/>
            <a:ext cx="4432300" cy="1712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p>
            <a:pPr>
              <a:lnSpc>
                <a:spcPct val="150000"/>
              </a:lnSpc>
            </a:pPr>
            <a:r>
              <a:rPr lang="en-US" sz="2400" dirty="0">
                <a:solidFill>
                  <a:schemeClr val="tx1"/>
                </a:solidFill>
                <a:latin typeface="+mj-ea"/>
                <a:ea typeface="+mj-ea"/>
                <a:cs typeface="+mj-ea"/>
              </a:rPr>
              <a:t>   </a:t>
            </a:r>
            <a:r>
              <a:rPr sz="2400" dirty="0">
                <a:solidFill>
                  <a:schemeClr val="tx1"/>
                </a:solidFill>
                <a:latin typeface="+mj-ea"/>
                <a:ea typeface="+mj-ea"/>
                <a:cs typeface="+mj-ea"/>
              </a:rPr>
              <a:t>与京都大学医学部附属医院、大阪大学医学部附属医院、国立循环器医疗中心均为医疗联合体</a:t>
            </a:r>
            <a:endParaRPr sz="2400" dirty="0">
              <a:solidFill>
                <a:schemeClr val="tx1"/>
              </a:solidFill>
              <a:latin typeface="+mj-ea"/>
              <a:ea typeface="+mj-ea"/>
              <a:cs typeface="+mj-ea"/>
            </a:endParaRPr>
          </a:p>
        </p:txBody>
      </p:sp>
      <p:pic>
        <p:nvPicPr>
          <p:cNvPr id="6" name="图片 5"/>
          <p:cNvPicPr>
            <a:picLocks noChangeAspect="1"/>
          </p:cNvPicPr>
          <p:nvPr/>
        </p:nvPicPr>
        <p:blipFill>
          <a:blip r:embed="rId1"/>
          <a:stretch>
            <a:fillRect/>
          </a:stretch>
        </p:blipFill>
        <p:spPr>
          <a:xfrm rot="10800000">
            <a:off x="8562340" y="1795145"/>
            <a:ext cx="3330575" cy="4675505"/>
          </a:xfrm>
          <a:prstGeom prst="rect">
            <a:avLst/>
          </a:prstGeom>
          <a:solidFill>
            <a:schemeClr val="bg1">
              <a:lumMod val="85000"/>
            </a:schemeClr>
          </a:solidFill>
          <a:ln w="12700" cmpd="sng">
            <a:solidFill>
              <a:srgbClr val="BEBEBE"/>
            </a:solidFill>
            <a:prstDash val="solid"/>
          </a:ln>
        </p:spPr>
      </p:pic>
      <p:pic>
        <p:nvPicPr>
          <p:cNvPr id="7" name="图片 6"/>
          <p:cNvPicPr>
            <a:picLocks noChangeAspect="1"/>
          </p:cNvPicPr>
          <p:nvPr/>
        </p:nvPicPr>
        <p:blipFill>
          <a:blip r:embed="rId2"/>
          <a:stretch>
            <a:fillRect/>
          </a:stretch>
        </p:blipFill>
        <p:spPr>
          <a:xfrm>
            <a:off x="5048885" y="1784985"/>
            <a:ext cx="3402965" cy="4711700"/>
          </a:xfrm>
          <a:prstGeom prst="rect">
            <a:avLst/>
          </a:prstGeom>
          <a:solidFill>
            <a:schemeClr val="bg1">
              <a:lumMod val="85000"/>
            </a:schemeClr>
          </a:solidFill>
          <a:ln>
            <a:solidFill>
              <a:schemeClr val="bg1">
                <a:lumMod val="85000"/>
              </a:schemeClr>
            </a:solidFill>
          </a:ln>
        </p:spPr>
      </p:pic>
      <p:sp>
        <p:nvSpPr>
          <p:cNvPr id="18" name="文本框 17"/>
          <p:cNvSpPr txBox="1"/>
          <p:nvPr>
            <p:custDataLst>
              <p:tags r:id="rId3"/>
            </p:custDataLst>
          </p:nvPr>
        </p:nvSpPr>
        <p:spPr>
          <a:xfrm>
            <a:off x="286385" y="409575"/>
            <a:ext cx="3705225" cy="991870"/>
          </a:xfrm>
          <a:prstGeom prst="rect">
            <a:avLst/>
          </a:prstGeom>
          <a:noFill/>
        </p:spPr>
        <p:txBody>
          <a:bodyPr anchor="ctr"/>
          <a:p>
            <a:pPr algn="ctr" fontAlgn="auto"/>
            <a:r>
              <a:rPr lang="en-US" altLang="zh-CN" sz="4000" b="1" noProof="0" dirty="0">
                <a:ln>
                  <a:noFill/>
                </a:ln>
                <a:solidFill>
                  <a:schemeClr val="bg1"/>
                </a:solidFill>
                <a:uLnTx/>
                <a:uFillTx/>
                <a:latin typeface="+mj-ea"/>
                <a:ea typeface="+mj-ea"/>
                <a:cs typeface="微软雅黑" panose="020B0503020204020204" pitchFamily="34" charset="-122"/>
                <a:sym typeface="+mn-ea"/>
              </a:rPr>
              <a:t>日本专家转诊</a:t>
            </a:r>
            <a:endParaRPr lang="en-US" altLang="zh-CN" sz="4000" b="1" noProof="0" dirty="0">
              <a:ln>
                <a:noFill/>
              </a:ln>
              <a:solidFill>
                <a:schemeClr val="bg1"/>
              </a:solidFill>
              <a:uLnTx/>
              <a:uFillTx/>
              <a:latin typeface="+mj-ea"/>
              <a:ea typeface="+mj-ea"/>
              <a:cs typeface="微软雅黑" panose="020B0503020204020204" pitchFamily="34" charset="-122"/>
              <a:sym typeface="+mn-ea"/>
            </a:endParaRPr>
          </a:p>
          <a:p>
            <a:pPr algn="ctr" fontAlgn="auto"/>
            <a:r>
              <a:rPr lang="en-US" altLang="zh-CN" sz="4000" b="1" noProof="0" dirty="0">
                <a:ln>
                  <a:noFill/>
                </a:ln>
                <a:solidFill>
                  <a:schemeClr val="bg1"/>
                </a:solidFill>
                <a:uLnTx/>
                <a:uFillTx/>
                <a:latin typeface="+mj-ea"/>
                <a:ea typeface="+mj-ea"/>
                <a:cs typeface="微软雅黑" panose="020B0503020204020204" pitchFamily="34" charset="-122"/>
                <a:sym typeface="+mn-ea"/>
              </a:rPr>
              <a:t>线上视频面诊</a:t>
            </a:r>
            <a:endParaRPr lang="en-US" altLang="zh-CN" sz="4000" b="1" noProof="0" dirty="0">
              <a:ln>
                <a:noFill/>
              </a:ln>
              <a:solidFill>
                <a:schemeClr val="bg1"/>
              </a:solidFill>
              <a:uLnTx/>
              <a:uFillTx/>
              <a:latin typeface="+mj-ea"/>
              <a:ea typeface="+mj-ea"/>
              <a:cs typeface="微软雅黑" panose="020B0503020204020204" pitchFamily="34" charset="-122"/>
              <a:sym typeface="+mn-ea"/>
            </a:endParaRPr>
          </a:p>
        </p:txBody>
      </p:sp>
    </p:spTree>
    <p:custDataLst>
      <p:tags r:id="rId4"/>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515110" y="2494915"/>
            <a:ext cx="9288780" cy="777240"/>
          </a:xfrm>
          <a:prstGeom prst="rect">
            <a:avLst/>
          </a:prstGeom>
          <a:noFill/>
        </p:spPr>
        <p:txBody>
          <a:bodyPr wrap="square" rtlCol="0">
            <a:noAutofit/>
          </a:bodyPr>
          <a:lstStyle/>
          <a:p>
            <a:pPr algn="dist">
              <a:lnSpc>
                <a:spcPct val="75000"/>
              </a:lnSpc>
            </a:pPr>
            <a:r>
              <a:rPr lang="zh-CN" altLang="en-US" sz="4400" b="1" spc="300" dirty="0">
                <a:solidFill>
                  <a:schemeClr val="bg1"/>
                </a:solidFill>
                <a:latin typeface="微软雅黑" panose="020B0503020204020204" pitchFamily="34" charset="-122"/>
                <a:ea typeface="微软雅黑" panose="020B0503020204020204" pitchFamily="34" charset="-122"/>
                <a:cs typeface="Lato" panose="020F0502020204030203" pitchFamily="34" charset="0"/>
                <a:sym typeface="+mn-ea"/>
              </a:rPr>
              <a:t>留住青春</a:t>
            </a:r>
            <a:r>
              <a:rPr lang="en-US" altLang="zh-CN" sz="4400" b="1" spc="300" dirty="0">
                <a:solidFill>
                  <a:schemeClr val="bg1"/>
                </a:solidFill>
                <a:latin typeface="微软雅黑" panose="020B0503020204020204" pitchFamily="34" charset="-122"/>
                <a:ea typeface="微软雅黑" panose="020B0503020204020204" pitchFamily="34" charset="-122"/>
                <a:cs typeface="Lato" panose="020F0502020204030203" pitchFamily="34" charset="0"/>
                <a:sym typeface="+mn-ea"/>
              </a:rPr>
              <a:t> </a:t>
            </a:r>
            <a:r>
              <a:rPr lang="zh-CN" altLang="en-US" sz="4400" b="1" spc="300" dirty="0">
                <a:solidFill>
                  <a:schemeClr val="bg1"/>
                </a:solidFill>
                <a:latin typeface="微软雅黑" panose="020B0503020204020204" pitchFamily="34" charset="-122"/>
                <a:ea typeface="微软雅黑" panose="020B0503020204020204" pitchFamily="34" charset="-122"/>
                <a:cs typeface="Lato" panose="020F0502020204030203" pitchFamily="34" charset="0"/>
                <a:sym typeface="+mn-ea"/>
              </a:rPr>
              <a:t>留住健康</a:t>
            </a:r>
            <a:endParaRPr kumimoji="0" lang="zh-CN" altLang="en-US" sz="4400" b="1" i="0" u="none" strike="noStrike" kern="1200" cap="none" spc="30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Lato" panose="020F0502020204030203" pitchFamily="3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cstate="print">
            <a:alphaModFix amt="54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a:xfrm>
            <a:off x="260350" y="468630"/>
            <a:ext cx="11579860" cy="6167120"/>
          </a:xfrm>
          <a:prstGeom prst="rect">
            <a:avLst/>
          </a:prstGeom>
        </p:spPr>
      </p:pic>
      <p:sp>
        <p:nvSpPr>
          <p:cNvPr id="2" name="矩形 1"/>
          <p:cNvSpPr/>
          <p:nvPr/>
        </p:nvSpPr>
        <p:spPr>
          <a:xfrm>
            <a:off x="431677" y="332656"/>
            <a:ext cx="299727" cy="5214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3" name="Presentation…"/>
          <p:cNvSpPr txBox="1"/>
          <p:nvPr/>
        </p:nvSpPr>
        <p:spPr>
          <a:xfrm>
            <a:off x="1019436" y="245058"/>
            <a:ext cx="7488832" cy="604520"/>
          </a:xfrm>
          <a:prstGeom prst="rect">
            <a:avLst/>
          </a:prstGeom>
          <a:ln w="12700">
            <a:miter lim="400000"/>
          </a:ln>
        </p:spPr>
        <p:txBody>
          <a:bodyPr wrap="square" lIns="25400" tIns="25400" rIns="25400" bIns="25400" anchor="ctr">
            <a:spAutoFit/>
          </a:bodyPr>
          <a:lstStyle/>
          <a:p>
            <a:pPr defTabSz="228600">
              <a:defRPr sz="9600">
                <a:solidFill>
                  <a:srgbClr val="95D8D6"/>
                </a:solidFill>
                <a:latin typeface="DIN-Bold"/>
                <a:ea typeface="DIN-Bold"/>
                <a:cs typeface="DIN-Bold"/>
                <a:sym typeface="DIN-Bold"/>
              </a:defRPr>
            </a:pPr>
            <a:r>
              <a:rPr lang="zh-CN" altLang="en-US" sz="3600" b="1" spc="150" dirty="0">
                <a:solidFill>
                  <a:schemeClr val="bg1"/>
                </a:solidFill>
                <a:latin typeface="Impact" panose="020B0806030902050204" charset="0"/>
                <a:ea typeface="微软雅黑" panose="020B0503020204020204" pitchFamily="34" charset="-122"/>
              </a:rPr>
              <a:t>衰老的本质是什么？</a:t>
            </a:r>
            <a:endParaRPr lang="zh-CN" altLang="en-US" sz="3600" b="1" spc="150" dirty="0">
              <a:solidFill>
                <a:schemeClr val="bg1"/>
              </a:solidFill>
              <a:latin typeface="Impact" panose="020B0806030902050204" charset="0"/>
              <a:ea typeface="微软雅黑" panose="020B0503020204020204" pitchFamily="34" charset="-122"/>
            </a:endParaRPr>
          </a:p>
        </p:txBody>
      </p:sp>
      <p:sp>
        <p:nvSpPr>
          <p:cNvPr id="5" name="TextBox 2"/>
          <p:cNvSpPr txBox="1"/>
          <p:nvPr/>
        </p:nvSpPr>
        <p:spPr>
          <a:xfrm>
            <a:off x="459105" y="1140460"/>
            <a:ext cx="10673080" cy="13430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l">
              <a:lnSpc>
                <a:spcPct val="150000"/>
              </a:lnSpc>
            </a:pPr>
            <a:r>
              <a:rPr lang="zh-CN" altLang="zh-CN" sz="2800" b="1" dirty="0">
                <a:solidFill>
                  <a:schemeClr val="tx1"/>
                </a:solidFill>
                <a:latin typeface="华文仿宋" panose="02010600040101010101" charset="-122"/>
                <a:ea typeface="华文仿宋" panose="02010600040101010101" charset="-122"/>
                <a:cs typeface="华文仿宋" panose="02010600040101010101" charset="-122"/>
              </a:rPr>
              <a:t>人体细胞在巅峰时一般的</a:t>
            </a:r>
            <a:r>
              <a:rPr lang="zh-CN" altLang="zh-CN" sz="2800" b="1" u="sng" dirty="0">
                <a:solidFill>
                  <a:schemeClr val="tx1"/>
                </a:solidFill>
                <a:highlight>
                  <a:srgbClr val="FFFF00"/>
                </a:highlight>
                <a:latin typeface="华文仿宋" panose="02010600040101010101" charset="-122"/>
                <a:ea typeface="华文仿宋" panose="02010600040101010101" charset="-122"/>
                <a:cs typeface="华文仿宋" panose="02010600040101010101" charset="-122"/>
              </a:rPr>
              <a:t>干细胞数</a:t>
            </a:r>
            <a:r>
              <a:rPr lang="zh-CN" altLang="en-US" sz="2800" b="1" u="sng" dirty="0">
                <a:solidFill>
                  <a:schemeClr val="tx1"/>
                </a:solidFill>
                <a:highlight>
                  <a:srgbClr val="FFFF00"/>
                </a:highlight>
                <a:latin typeface="华文仿宋" panose="02010600040101010101" charset="-122"/>
                <a:ea typeface="华文仿宋" panose="02010600040101010101" charset="-122"/>
                <a:cs typeface="华文仿宋" panose="02010600040101010101" charset="-122"/>
              </a:rPr>
              <a:t>达</a:t>
            </a:r>
            <a:r>
              <a:rPr lang="en-US" altLang="zh-CN" sz="2800" b="1" u="sng" dirty="0">
                <a:solidFill>
                  <a:schemeClr val="tx1"/>
                </a:solidFill>
                <a:highlight>
                  <a:srgbClr val="FFFF00"/>
                </a:highlight>
                <a:latin typeface="华文仿宋" panose="02010600040101010101" charset="-122"/>
                <a:ea typeface="华文仿宋" panose="02010600040101010101" charset="-122"/>
                <a:cs typeface="华文仿宋" panose="02010600040101010101" charset="-122"/>
              </a:rPr>
              <a:t>60</a:t>
            </a:r>
            <a:r>
              <a:rPr lang="zh-CN" altLang="zh-CN" sz="2800" b="1" u="sng" dirty="0">
                <a:solidFill>
                  <a:schemeClr val="tx1"/>
                </a:solidFill>
                <a:highlight>
                  <a:srgbClr val="FFFF00"/>
                </a:highlight>
                <a:latin typeface="华文仿宋" panose="02010600040101010101" charset="-122"/>
                <a:ea typeface="华文仿宋" panose="02010600040101010101" charset="-122"/>
                <a:cs typeface="华文仿宋" panose="02010600040101010101" charset="-122"/>
              </a:rPr>
              <a:t>亿左右</a:t>
            </a:r>
            <a:r>
              <a:rPr lang="zh-CN" altLang="zh-CN" sz="2800" b="1" dirty="0">
                <a:solidFill>
                  <a:schemeClr val="tx1"/>
                </a:solidFill>
                <a:latin typeface="华文仿宋" panose="02010600040101010101" charset="-122"/>
                <a:ea typeface="华文仿宋" panose="02010600040101010101" charset="-122"/>
                <a:cs typeface="华文仿宋" panose="02010600040101010101" charset="-122"/>
              </a:rPr>
              <a:t>，但随着年龄的增长，新陈代谢和细胞损伤不断发生，细胞数量也逐渐减少。</a:t>
            </a:r>
            <a:endParaRPr lang="zh-CN" altLang="zh-CN" sz="2800" b="1" dirty="0">
              <a:solidFill>
                <a:schemeClr val="tx1"/>
              </a:solidFill>
              <a:latin typeface="华文仿宋" panose="02010600040101010101" charset="-122"/>
              <a:ea typeface="华文仿宋" panose="02010600040101010101" charset="-122"/>
              <a:cs typeface="华文仿宋" panose="02010600040101010101" charset="-122"/>
            </a:endParaRPr>
          </a:p>
        </p:txBody>
      </p:sp>
      <p:sp>
        <p:nvSpPr>
          <p:cNvPr id="6" name="矩形 5"/>
          <p:cNvSpPr/>
          <p:nvPr/>
        </p:nvSpPr>
        <p:spPr>
          <a:xfrm>
            <a:off x="407931" y="3019482"/>
            <a:ext cx="5067300" cy="1322070"/>
          </a:xfrm>
          <a:prstGeom prst="rect">
            <a:avLst/>
          </a:prstGeom>
        </p:spPr>
        <p:txBody>
          <a:bodyPr wrap="none">
            <a:spAutoFit/>
          </a:bodyPr>
          <a:lstStyle/>
          <a:p>
            <a:pPr algn="l"/>
            <a:endParaRPr lang="en-US" altLang="zh-CN" sz="4000" u="sng" dirty="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Verdana" panose="020B0604030504040204" pitchFamily="34" charset="0"/>
            </a:endParaRPr>
          </a:p>
          <a:p>
            <a:pPr algn="l"/>
            <a:r>
              <a:rPr lang="zh-CN" altLang="zh-CN" sz="4000" b="1" u="sng" dirty="0">
                <a:solidFill>
                  <a:srgbClr val="C00000"/>
                </a:solidFill>
                <a:highlight>
                  <a:srgbClr val="FFFF00"/>
                </a:highlight>
                <a:latin typeface="Times New Roman" panose="02020603050405020304" charset="0"/>
                <a:ea typeface="宋体" panose="02010600030101010101" pitchFamily="2" charset="-122"/>
                <a:cs typeface="Verdana" panose="020B0604030504040204" pitchFamily="34" charset="0"/>
              </a:rPr>
              <a:t>衰老</a:t>
            </a:r>
            <a:r>
              <a:rPr lang="en-US" altLang="zh-CN" sz="4000" b="1" u="sng" dirty="0">
                <a:solidFill>
                  <a:srgbClr val="C00000"/>
                </a:solidFill>
                <a:highlight>
                  <a:srgbClr val="FFFF00"/>
                </a:highlight>
                <a:latin typeface="Times New Roman" panose="02020603050405020304" charset="0"/>
                <a:ea typeface="宋体" panose="02010600030101010101" pitchFamily="2" charset="-122"/>
                <a:cs typeface="Verdana" panose="020B0604030504040204" pitchFamily="34" charset="0"/>
              </a:rPr>
              <a:t>=</a:t>
            </a:r>
            <a:r>
              <a:rPr lang="zh-CN" altLang="zh-CN" sz="4000" b="1" u="sng" dirty="0">
                <a:solidFill>
                  <a:srgbClr val="C00000"/>
                </a:solidFill>
                <a:highlight>
                  <a:srgbClr val="FFFF00"/>
                </a:highlight>
                <a:latin typeface="Times New Roman" panose="02020603050405020304" charset="0"/>
                <a:ea typeface="宋体" panose="02010600030101010101" pitchFamily="2" charset="-122"/>
                <a:cs typeface="Verdana" panose="020B0604030504040204" pitchFamily="34" charset="0"/>
              </a:rPr>
              <a:t>干细胞</a:t>
            </a:r>
            <a:r>
              <a:rPr lang="zh-CN" altLang="en-US" sz="4000" b="1" u="sng" dirty="0">
                <a:solidFill>
                  <a:srgbClr val="C00000"/>
                </a:solidFill>
                <a:highlight>
                  <a:srgbClr val="FFFF00"/>
                </a:highlight>
                <a:latin typeface="Times New Roman" panose="02020603050405020304" charset="0"/>
                <a:ea typeface="宋体" panose="02010600030101010101" pitchFamily="2" charset="-122"/>
                <a:cs typeface="Verdana" panose="020B0604030504040204" pitchFamily="34" charset="0"/>
              </a:rPr>
              <a:t>数量</a:t>
            </a:r>
            <a:r>
              <a:rPr lang="zh-CN" altLang="zh-CN" sz="4000" b="1" u="sng" dirty="0">
                <a:solidFill>
                  <a:srgbClr val="C00000"/>
                </a:solidFill>
                <a:highlight>
                  <a:srgbClr val="FFFF00"/>
                </a:highlight>
                <a:latin typeface="Times New Roman" panose="02020603050405020304" charset="0"/>
                <a:ea typeface="宋体" panose="02010600030101010101" pitchFamily="2" charset="-122"/>
                <a:cs typeface="Verdana" panose="020B0604030504040204" pitchFamily="34" charset="0"/>
              </a:rPr>
              <a:t>减</a:t>
            </a:r>
            <a:r>
              <a:rPr lang="zh-CN" altLang="en-US" sz="4000" b="1" u="sng" dirty="0">
                <a:solidFill>
                  <a:srgbClr val="C00000"/>
                </a:solidFill>
                <a:highlight>
                  <a:srgbClr val="FFFF00"/>
                </a:highlight>
                <a:latin typeface="Times New Roman" panose="02020603050405020304" charset="0"/>
                <a:ea typeface="宋体" panose="02010600030101010101" pitchFamily="2" charset="-122"/>
                <a:cs typeface="Verdana" panose="020B0604030504040204" pitchFamily="34" charset="0"/>
              </a:rPr>
              <a:t>少</a:t>
            </a:r>
            <a:endParaRPr lang="zh-CN" altLang="en-US" sz="4000" b="1" u="sng" dirty="0">
              <a:solidFill>
                <a:srgbClr val="C00000"/>
              </a:solidFill>
              <a:highlight>
                <a:srgbClr val="FFFF00"/>
              </a:highlight>
              <a:latin typeface="Times New Roman" panose="02020603050405020304" charset="0"/>
              <a:ea typeface="宋体" panose="02010600030101010101" pitchFamily="2" charset="-122"/>
              <a:cs typeface="Verdana" panose="020B0604030504040204" pitchFamily="34" charset="0"/>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3160" y="2774315"/>
            <a:ext cx="5088890" cy="2947035"/>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rotWithShape="1">
          <a:blip r:embed="rId2" cstate="print">
            <a:alphaModFix amt="54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a:xfrm>
            <a:off x="260350" y="468630"/>
            <a:ext cx="11579860" cy="6167120"/>
          </a:xfrm>
          <a:prstGeom prst="rect">
            <a:avLst/>
          </a:prstGeom>
        </p:spPr>
      </p:pic>
      <p:sp>
        <p:nvSpPr>
          <p:cNvPr id="2" name="矩形 1"/>
          <p:cNvSpPr/>
          <p:nvPr/>
        </p:nvSpPr>
        <p:spPr>
          <a:xfrm>
            <a:off x="431677" y="332656"/>
            <a:ext cx="299727" cy="5214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500"/>
          </a:p>
        </p:txBody>
      </p:sp>
      <p:sp>
        <p:nvSpPr>
          <p:cNvPr id="3" name="Presentation…"/>
          <p:cNvSpPr txBox="1"/>
          <p:nvPr/>
        </p:nvSpPr>
        <p:spPr>
          <a:xfrm>
            <a:off x="1019436" y="214578"/>
            <a:ext cx="7488832" cy="604520"/>
          </a:xfrm>
          <a:prstGeom prst="rect">
            <a:avLst/>
          </a:prstGeom>
          <a:ln w="12700">
            <a:miter lim="400000"/>
          </a:ln>
        </p:spPr>
        <p:txBody>
          <a:bodyPr wrap="square" lIns="25400" tIns="25400" rIns="25400" bIns="25400" anchor="ctr">
            <a:spAutoFit/>
          </a:bodyPr>
          <a:lstStyle/>
          <a:p>
            <a:pPr algn="l" defTabSz="457200">
              <a:defRPr sz="9600">
                <a:solidFill>
                  <a:srgbClr val="95D8D6"/>
                </a:solidFill>
                <a:latin typeface="DIN-Bold"/>
                <a:ea typeface="DIN-Bold"/>
                <a:cs typeface="DIN-Bold"/>
                <a:sym typeface="DIN-Bold"/>
              </a:defRPr>
            </a:pPr>
            <a:r>
              <a:rPr lang="zh-CN" altLang="en-US" sz="3600" b="1" spc="150" dirty="0">
                <a:solidFill>
                  <a:schemeClr val="bg1"/>
                </a:solidFill>
                <a:latin typeface="Impact" panose="020B0806030902050204" charset="0"/>
                <a:ea typeface="微软雅黑" panose="020B0503020204020204" pitchFamily="34" charset="-122"/>
              </a:rPr>
              <a:t>有哪些抗衰老方式？</a:t>
            </a:r>
            <a:endParaRPr lang="zh-CN" altLang="en-US" sz="3600" b="1" spc="150" dirty="0">
              <a:solidFill>
                <a:schemeClr val="bg1"/>
              </a:solidFill>
              <a:latin typeface="Impact" panose="020B0806030902050204" charset="0"/>
              <a:ea typeface="微软雅黑" panose="020B0503020204020204" pitchFamily="34" charset="-122"/>
            </a:endParaRP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712" y="1225251"/>
            <a:ext cx="3830266" cy="4866493"/>
          </a:xfrm>
          <a:prstGeom prst="rect">
            <a:avLst/>
          </a:prstGeom>
          <a:noFill/>
          <a:ln>
            <a:noFill/>
          </a:ln>
        </p:spPr>
      </p:pic>
      <p:cxnSp>
        <p:nvCxnSpPr>
          <p:cNvPr id="8" name="直接箭头连接符 2"/>
          <p:cNvCxnSpPr/>
          <p:nvPr/>
        </p:nvCxnSpPr>
        <p:spPr>
          <a:xfrm flipV="1">
            <a:off x="6636060" y="1338152"/>
            <a:ext cx="1374140" cy="187960"/>
          </a:xfrm>
          <a:prstGeom prst="straightConnector1">
            <a:avLst/>
          </a:prstGeom>
          <a:noFill/>
          <a:ln w="28575" cap="flat">
            <a:solidFill>
              <a:srgbClr val="85CFCC"/>
            </a:solidFill>
            <a:prstDash val="solid"/>
            <a:round/>
            <a:tailEnd type="arrow"/>
          </a:ln>
        </p:spPr>
        <p:style>
          <a:lnRef idx="0">
            <a:scrgbClr r="0" g="0" b="0"/>
          </a:lnRef>
          <a:fillRef idx="0">
            <a:scrgbClr r="0" g="0" b="0"/>
          </a:fillRef>
          <a:effectRef idx="0">
            <a:scrgbClr r="0" g="0" b="0"/>
          </a:effectRef>
          <a:fontRef idx="none"/>
        </p:style>
      </p:cxnSp>
      <p:sp>
        <p:nvSpPr>
          <p:cNvPr id="9" name="矩形 8"/>
          <p:cNvSpPr/>
          <p:nvPr/>
        </p:nvSpPr>
        <p:spPr>
          <a:xfrm>
            <a:off x="8258175" y="617855"/>
            <a:ext cx="2720975" cy="1268095"/>
          </a:xfrm>
          <a:prstGeom prst="rect">
            <a:avLst/>
          </a:prstGeom>
          <a:ln>
            <a:solidFill>
              <a:schemeClr val="tx1"/>
            </a:solidFill>
          </a:ln>
        </p:spPr>
        <p:txBody>
          <a:bodyPr wrap="square">
            <a:spAutoFit/>
          </a:bodyPr>
          <a:lstStyle/>
          <a:p>
            <a:pPr>
              <a:lnSpc>
                <a:spcPct val="150000"/>
              </a:lnSpc>
            </a:pPr>
            <a:r>
              <a:rPr lang="zh-CN" altLang="en-US" sz="3600" b="1" dirty="0">
                <a:solidFill>
                  <a:schemeClr val="tx1"/>
                </a:solidFill>
                <a:latin typeface="华文仿宋" panose="02010600040101010101" charset="-122"/>
                <a:ea typeface="华文仿宋" panose="02010600040101010101" charset="-122"/>
              </a:rPr>
              <a:t>初级抗衰：</a:t>
            </a:r>
            <a:endParaRPr lang="zh-CN" altLang="en-US" sz="3600" b="1" dirty="0">
              <a:solidFill>
                <a:schemeClr val="tx1"/>
              </a:solidFill>
              <a:latin typeface="华文仿宋" panose="02010600040101010101" charset="-122"/>
              <a:ea typeface="华文仿宋" panose="02010600040101010101" charset="-122"/>
            </a:endParaRPr>
          </a:p>
          <a:p>
            <a:pPr>
              <a:lnSpc>
                <a:spcPct val="150000"/>
              </a:lnSpc>
            </a:pPr>
            <a:r>
              <a:rPr lang="zh-CN" altLang="en-US" sz="1500" b="1" dirty="0">
                <a:solidFill>
                  <a:schemeClr val="tx1"/>
                </a:solidFill>
                <a:latin typeface="华文仿宋" panose="02010600040101010101" charset="-122"/>
                <a:ea typeface="华文仿宋" panose="02010600040101010101" charset="-122"/>
              </a:rPr>
              <a:t>需要日夜保养，才可抵抗衰老</a:t>
            </a:r>
            <a:endParaRPr lang="zh-CN" altLang="en-US" sz="1500" b="1" dirty="0">
              <a:solidFill>
                <a:schemeClr val="tx1"/>
              </a:solidFill>
              <a:latin typeface="华文仿宋" panose="02010600040101010101" charset="-122"/>
              <a:ea typeface="华文仿宋" panose="02010600040101010101" charset="-122"/>
            </a:endParaRPr>
          </a:p>
        </p:txBody>
      </p:sp>
      <p:sp>
        <p:nvSpPr>
          <p:cNvPr id="10" name="矩形 9"/>
          <p:cNvSpPr/>
          <p:nvPr/>
        </p:nvSpPr>
        <p:spPr>
          <a:xfrm>
            <a:off x="7951372" y="2684828"/>
            <a:ext cx="3032125" cy="1176020"/>
          </a:xfrm>
          <a:prstGeom prst="rect">
            <a:avLst/>
          </a:prstGeom>
          <a:ln>
            <a:solidFill>
              <a:schemeClr val="tx1"/>
            </a:solidFill>
          </a:ln>
        </p:spPr>
        <p:txBody>
          <a:bodyPr wrap="none">
            <a:spAutoFit/>
          </a:bodyPr>
          <a:lstStyle/>
          <a:p>
            <a:pPr>
              <a:lnSpc>
                <a:spcPct val="150000"/>
              </a:lnSpc>
            </a:pPr>
            <a:r>
              <a:rPr lang="zh-CN" altLang="en-US" sz="3200" b="1" dirty="0">
                <a:solidFill>
                  <a:schemeClr val="tx1"/>
                </a:solidFill>
                <a:latin typeface="华文仿宋" panose="02010600040101010101" charset="-122"/>
                <a:ea typeface="华文仿宋" panose="02010600040101010101" charset="-122"/>
              </a:rPr>
              <a:t>微整形抗衰老：</a:t>
            </a:r>
            <a:endParaRPr lang="zh-CN" altLang="en-US" sz="3200" b="1" dirty="0">
              <a:solidFill>
                <a:schemeClr val="tx1"/>
              </a:solidFill>
              <a:latin typeface="华文仿宋" panose="02010600040101010101" charset="-122"/>
              <a:ea typeface="华文仿宋" panose="02010600040101010101" charset="-122"/>
            </a:endParaRPr>
          </a:p>
          <a:p>
            <a:pPr>
              <a:lnSpc>
                <a:spcPct val="150000"/>
              </a:lnSpc>
            </a:pPr>
            <a:r>
              <a:rPr lang="zh-CN" altLang="en-US" sz="1500" b="1" dirty="0">
                <a:solidFill>
                  <a:schemeClr val="tx1"/>
                </a:solidFill>
                <a:latin typeface="华文仿宋" panose="02010600040101010101" charset="-122"/>
                <a:ea typeface="华文仿宋" panose="02010600040101010101" charset="-122"/>
              </a:rPr>
              <a:t>将树皮拉直，暂时抵抗衰老</a:t>
            </a:r>
            <a:endParaRPr lang="zh-CN" altLang="en-US" sz="1500" b="1" dirty="0">
              <a:solidFill>
                <a:schemeClr val="tx1"/>
              </a:solidFill>
              <a:latin typeface="华文仿宋" panose="02010600040101010101" charset="-122"/>
              <a:ea typeface="华文仿宋" panose="02010600040101010101" charset="-122"/>
            </a:endParaRPr>
          </a:p>
        </p:txBody>
      </p:sp>
      <p:sp>
        <p:nvSpPr>
          <p:cNvPr id="11" name="矩形 10"/>
          <p:cNvSpPr/>
          <p:nvPr/>
        </p:nvSpPr>
        <p:spPr>
          <a:xfrm>
            <a:off x="374711" y="3399236"/>
            <a:ext cx="3040380" cy="1268095"/>
          </a:xfrm>
          <a:prstGeom prst="rect">
            <a:avLst/>
          </a:prstGeom>
          <a:ln>
            <a:solidFill>
              <a:schemeClr val="tx1"/>
            </a:solidFill>
          </a:ln>
        </p:spPr>
        <p:txBody>
          <a:bodyPr wrap="none">
            <a:spAutoFit/>
          </a:bodyPr>
          <a:lstStyle/>
          <a:p>
            <a:pPr>
              <a:lnSpc>
                <a:spcPct val="150000"/>
              </a:lnSpc>
            </a:pPr>
            <a:r>
              <a:rPr lang="zh-CN" altLang="en-US" sz="3600" b="1" dirty="0">
                <a:solidFill>
                  <a:schemeClr val="tx1"/>
                </a:solidFill>
                <a:latin typeface="华文仿宋" panose="02010600040101010101" charset="-122"/>
                <a:ea typeface="华文仿宋" panose="02010600040101010101" charset="-122"/>
              </a:rPr>
              <a:t>高端抗衰老：</a:t>
            </a:r>
            <a:endParaRPr lang="zh-CN" altLang="en-US" sz="3600" b="1" dirty="0">
              <a:solidFill>
                <a:schemeClr val="tx1"/>
              </a:solidFill>
              <a:latin typeface="华文仿宋" panose="02010600040101010101" charset="-122"/>
              <a:ea typeface="华文仿宋" panose="02010600040101010101" charset="-122"/>
            </a:endParaRPr>
          </a:p>
          <a:p>
            <a:pPr>
              <a:lnSpc>
                <a:spcPct val="150000"/>
              </a:lnSpc>
            </a:pPr>
            <a:r>
              <a:rPr lang="zh-CN" altLang="en-US" sz="1500" dirty="0">
                <a:solidFill>
                  <a:schemeClr val="tx1"/>
                </a:solidFill>
                <a:latin typeface="华文仿宋" panose="02010600040101010101" charset="-122"/>
                <a:ea typeface="华文仿宋" panose="02010600040101010101" charset="-122"/>
              </a:rPr>
              <a:t>像化肥，需定期浇灌才可抵抗衰老</a:t>
            </a:r>
            <a:endParaRPr lang="zh-CN" altLang="en-US" sz="1500" dirty="0">
              <a:solidFill>
                <a:schemeClr val="tx1"/>
              </a:solidFill>
              <a:latin typeface="华文仿宋" panose="02010600040101010101" charset="-122"/>
              <a:ea typeface="华文仿宋" panose="02010600040101010101" charset="-122"/>
            </a:endParaRPr>
          </a:p>
        </p:txBody>
      </p:sp>
      <p:cxnSp>
        <p:nvCxnSpPr>
          <p:cNvPr id="12" name="直接箭头连接符 12"/>
          <p:cNvCxnSpPr/>
          <p:nvPr/>
        </p:nvCxnSpPr>
        <p:spPr>
          <a:xfrm>
            <a:off x="5760883" y="3429813"/>
            <a:ext cx="1824990" cy="8890"/>
          </a:xfrm>
          <a:prstGeom prst="straightConnector1">
            <a:avLst/>
          </a:prstGeom>
          <a:noFill/>
          <a:ln w="28575" cap="flat">
            <a:solidFill>
              <a:srgbClr val="85CFCC"/>
            </a:solidFill>
            <a:prstDash val="solid"/>
            <a:round/>
            <a:tailEnd type="arrow"/>
          </a:ln>
        </p:spPr>
        <p:style>
          <a:lnRef idx="0">
            <a:scrgbClr r="0" g="0" b="0"/>
          </a:lnRef>
          <a:fillRef idx="0">
            <a:scrgbClr r="0" g="0" b="0"/>
          </a:fillRef>
          <a:effectRef idx="0">
            <a:scrgbClr r="0" g="0" b="0"/>
          </a:effectRef>
          <a:fontRef idx="none"/>
        </p:style>
      </p:cxnSp>
      <p:cxnSp>
        <p:nvCxnSpPr>
          <p:cNvPr id="13" name="直接箭头连接符 11"/>
          <p:cNvCxnSpPr/>
          <p:nvPr/>
        </p:nvCxnSpPr>
        <p:spPr>
          <a:xfrm flipH="1">
            <a:off x="3493021" y="3982629"/>
            <a:ext cx="1666875" cy="33020"/>
          </a:xfrm>
          <a:prstGeom prst="straightConnector1">
            <a:avLst/>
          </a:prstGeom>
          <a:noFill/>
          <a:ln w="28575" cap="flat">
            <a:solidFill>
              <a:srgbClr val="85CFCC"/>
            </a:solidFill>
            <a:prstDash val="solid"/>
            <a:round/>
            <a:tailEnd type="arrow"/>
          </a:ln>
        </p:spPr>
        <p:style>
          <a:lnRef idx="0">
            <a:scrgbClr r="0" g="0" b="0"/>
          </a:lnRef>
          <a:fillRef idx="0">
            <a:scrgbClr r="0" g="0" b="0"/>
          </a:fillRef>
          <a:effectRef idx="0">
            <a:scrgbClr r="0" g="0" b="0"/>
          </a:effectRef>
          <a:fontRef idx="none"/>
        </p:style>
      </p:cxnSp>
      <p:sp>
        <p:nvSpPr>
          <p:cNvPr id="14" name="矩形 13"/>
          <p:cNvSpPr/>
          <p:nvPr/>
        </p:nvSpPr>
        <p:spPr>
          <a:xfrm>
            <a:off x="7544785" y="4306044"/>
            <a:ext cx="3439160" cy="1176020"/>
          </a:xfrm>
          <a:prstGeom prst="rect">
            <a:avLst/>
          </a:prstGeom>
          <a:ln>
            <a:solidFill>
              <a:schemeClr val="tx1"/>
            </a:solidFill>
          </a:ln>
        </p:spPr>
        <p:txBody>
          <a:bodyPr wrap="none">
            <a:spAutoFit/>
          </a:bodyPr>
          <a:lstStyle/>
          <a:p>
            <a:pPr>
              <a:lnSpc>
                <a:spcPct val="150000"/>
              </a:lnSpc>
            </a:pPr>
            <a:r>
              <a:rPr lang="zh-CN" altLang="en-US" sz="3200" b="1" dirty="0">
                <a:solidFill>
                  <a:schemeClr val="tx1"/>
                </a:solidFill>
                <a:latin typeface="华文仿宋" panose="02010600040101010101" charset="-122"/>
                <a:ea typeface="华文仿宋" panose="02010600040101010101" charset="-122"/>
              </a:rPr>
              <a:t>再生医疗抗衰老：</a:t>
            </a:r>
            <a:endParaRPr lang="zh-CN" altLang="en-US" sz="3200" b="1" dirty="0">
              <a:solidFill>
                <a:schemeClr val="tx1"/>
              </a:solidFill>
              <a:latin typeface="华文仿宋" panose="02010600040101010101" charset="-122"/>
              <a:ea typeface="华文仿宋" panose="02010600040101010101" charset="-122"/>
            </a:endParaRPr>
          </a:p>
          <a:p>
            <a:pPr>
              <a:lnSpc>
                <a:spcPct val="150000"/>
              </a:lnSpc>
            </a:pPr>
            <a:r>
              <a:rPr lang="zh-CN" altLang="en-US" sz="1500" b="1" dirty="0">
                <a:solidFill>
                  <a:schemeClr val="tx1"/>
                </a:solidFill>
                <a:latin typeface="华文仿宋" panose="02010600040101010101" charset="-122"/>
                <a:ea typeface="华文仿宋" panose="02010600040101010101" charset="-122"/>
              </a:rPr>
              <a:t>从根部抵抗衰老，重获新生</a:t>
            </a:r>
            <a:endParaRPr lang="zh-CN" altLang="en-US" sz="1500" b="1" dirty="0">
              <a:solidFill>
                <a:schemeClr val="tx1"/>
              </a:solidFill>
              <a:latin typeface="华文仿宋" panose="02010600040101010101" charset="-122"/>
              <a:ea typeface="华文仿宋" panose="02010600040101010101" charset="-122"/>
            </a:endParaRPr>
          </a:p>
        </p:txBody>
      </p:sp>
      <p:cxnSp>
        <p:nvCxnSpPr>
          <p:cNvPr id="15" name="直接箭头连接符 18"/>
          <p:cNvCxnSpPr/>
          <p:nvPr/>
        </p:nvCxnSpPr>
        <p:spPr>
          <a:xfrm flipV="1">
            <a:off x="6492044" y="4863644"/>
            <a:ext cx="1080120" cy="1"/>
          </a:xfrm>
          <a:prstGeom prst="straightConnector1">
            <a:avLst/>
          </a:prstGeom>
          <a:noFill/>
          <a:ln w="28575" cap="flat">
            <a:solidFill>
              <a:srgbClr val="85CFCC"/>
            </a:solidFill>
            <a:prstDash val="solid"/>
            <a:round/>
            <a:tailEnd type="arrow"/>
          </a:ln>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P spid="11" grpId="1" animBg="1"/>
      <p:bldP spid="14" grpId="0" bldLvl="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alphaModFix amt="54000"/>
            <a:extLst>
              <a:ext uri="{BEBA8EAE-BF5A-486C-A8C5-ECC9F3942E4B}">
                <a14:imgProps xmlns:a14="http://schemas.microsoft.com/office/drawing/2010/main">
                  <a14:imgLayer r:embed="rId2">
                    <a14:imgEffect>
                      <a14:saturation sat="33000"/>
                    </a14:imgEffect>
                  </a14:imgLayer>
                </a14:imgProps>
              </a:ext>
            </a:extLst>
          </a:blip>
          <a:srcRect r="11111"/>
          <a:stretch>
            <a:fillRect/>
          </a:stretch>
        </p:blipFill>
        <p:spPr>
          <a:xfrm>
            <a:off x="0" y="0"/>
            <a:ext cx="12192000" cy="6858000"/>
          </a:xfrm>
          <a:prstGeom prst="rect">
            <a:avLst/>
          </a:prstGeom>
        </p:spPr>
      </p:pic>
      <p:sp>
        <p:nvSpPr>
          <p:cNvPr id="6" name="矩形 5"/>
          <p:cNvSpPr/>
          <p:nvPr/>
        </p:nvSpPr>
        <p:spPr>
          <a:xfrm>
            <a:off x="4876800" y="756920"/>
            <a:ext cx="7315200" cy="5344160"/>
          </a:xfrm>
          <a:prstGeom prst="rect">
            <a:avLst/>
          </a:prstGeom>
          <a:solidFill>
            <a:schemeClr val="bg1"/>
          </a:solidFill>
          <a:ln>
            <a:noFill/>
          </a:ln>
          <a:effectLst>
            <a:outerShdw blurRad="324831" sx="102000" sy="102000" algn="ctr" rotWithShape="0">
              <a:prstClr val="black">
                <a:alpha val="1455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5" name="矩形 4"/>
          <p:cNvSpPr/>
          <p:nvPr/>
        </p:nvSpPr>
        <p:spPr>
          <a:xfrm>
            <a:off x="7762240" y="756920"/>
            <a:ext cx="4429760" cy="5344160"/>
          </a:xfrm>
          <a:prstGeom prst="rect">
            <a:avLst/>
          </a:prstGeom>
          <a:blipFill>
            <a:blip r:embed="rId3" cstate="screen">
              <a:grayscl/>
            </a:blip>
            <a:srcRect/>
            <a:stretch>
              <a:fillRect l="-145872" r="-157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cxnSp>
        <p:nvCxnSpPr>
          <p:cNvPr id="14" name="直线连接符 13"/>
          <p:cNvCxnSpPr/>
          <p:nvPr/>
        </p:nvCxnSpPr>
        <p:spPr>
          <a:xfrm>
            <a:off x="5344160" y="1641007"/>
            <a:ext cx="2064000" cy="0"/>
          </a:xfrm>
          <a:prstGeom prst="line">
            <a:avLst/>
          </a:prstGeom>
          <a:ln>
            <a:solidFill>
              <a:srgbClr val="BDA596"/>
            </a:solidFill>
          </a:ln>
        </p:spPr>
        <p:style>
          <a:lnRef idx="1">
            <a:schemeClr val="accent1"/>
          </a:lnRef>
          <a:fillRef idx="0">
            <a:schemeClr val="accent1"/>
          </a:fillRef>
          <a:effectRef idx="0">
            <a:schemeClr val="accent1"/>
          </a:effectRef>
          <a:fontRef idx="minor">
            <a:schemeClr val="tx1"/>
          </a:fontRef>
        </p:style>
      </p:cxnSp>
      <p:cxnSp>
        <p:nvCxnSpPr>
          <p:cNvPr id="38" name="直线连接符 37"/>
          <p:cNvCxnSpPr/>
          <p:nvPr/>
        </p:nvCxnSpPr>
        <p:spPr>
          <a:xfrm>
            <a:off x="5344160" y="5298601"/>
            <a:ext cx="2064000" cy="0"/>
          </a:xfrm>
          <a:prstGeom prst="line">
            <a:avLst/>
          </a:prstGeom>
          <a:ln>
            <a:solidFill>
              <a:srgbClr val="BDA596"/>
            </a:solidFill>
          </a:ln>
        </p:spPr>
        <p:style>
          <a:lnRef idx="1">
            <a:schemeClr val="accent1"/>
          </a:lnRef>
          <a:fillRef idx="0">
            <a:schemeClr val="accent1"/>
          </a:fillRef>
          <a:effectRef idx="0">
            <a:schemeClr val="accent1"/>
          </a:effectRef>
          <a:fontRef idx="minor">
            <a:schemeClr val="tx1"/>
          </a:fontRef>
        </p:style>
      </p:cxnSp>
      <p:sp>
        <p:nvSpPr>
          <p:cNvPr id="42" name="椭圆 41"/>
          <p:cNvSpPr/>
          <p:nvPr/>
        </p:nvSpPr>
        <p:spPr>
          <a:xfrm rot="6703603">
            <a:off x="645897" y="659707"/>
            <a:ext cx="2827376" cy="2827376"/>
          </a:xfrm>
          <a:prstGeom prst="ellipse">
            <a:avLst/>
          </a:prstGeom>
          <a:gradFill flip="none" rotWithShape="1">
            <a:gsLst>
              <a:gs pos="27000">
                <a:srgbClr val="E7DCD4">
                  <a:alpha val="0"/>
                </a:srgbClr>
              </a:gs>
              <a:gs pos="100000">
                <a:srgbClr val="E7DCD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p>
        </p:txBody>
      </p:sp>
      <p:sp>
        <p:nvSpPr>
          <p:cNvPr id="41" name="文本框 40"/>
          <p:cNvSpPr txBox="1"/>
          <p:nvPr/>
        </p:nvSpPr>
        <p:spPr>
          <a:xfrm>
            <a:off x="880110" y="1437005"/>
            <a:ext cx="2789555" cy="1076325"/>
          </a:xfrm>
          <a:prstGeom prst="rect">
            <a:avLst/>
          </a:prstGeom>
          <a:noFill/>
        </p:spPr>
        <p:txBody>
          <a:bodyPr wrap="square" rtlCol="0">
            <a:spAutoFit/>
          </a:bodyPr>
          <a:lstStyle/>
          <a:p>
            <a:r>
              <a:rPr kumimoji="1" lang="zh-CN" altLang="en-US" sz="3200" b="1">
                <a:solidFill>
                  <a:srgbClr val="306C36"/>
                </a:solidFill>
                <a:latin typeface="Times New Roman" panose="02020603050405020304" charset="0"/>
                <a:ea typeface="宋体" panose="02010600030101010101" pitchFamily="2" charset="-122"/>
              </a:rPr>
              <a:t>日本平均寿命</a:t>
            </a:r>
            <a:endParaRPr kumimoji="1" lang="zh-CN" altLang="en-US" sz="3200" b="1">
              <a:solidFill>
                <a:srgbClr val="306C36"/>
              </a:solidFill>
              <a:latin typeface="Times New Roman" panose="02020603050405020304" charset="0"/>
              <a:ea typeface="宋体" panose="02010600030101010101" pitchFamily="2" charset="-122"/>
            </a:endParaRPr>
          </a:p>
          <a:p>
            <a:r>
              <a:rPr kumimoji="1" lang="zh-CN" altLang="en-US" sz="3200">
                <a:solidFill>
                  <a:srgbClr val="306C36"/>
                </a:solidFill>
                <a:latin typeface="Times New Roman" panose="02020603050405020304" charset="0"/>
                <a:ea typeface="宋体" panose="02010600030101010101" pitchFamily="2" charset="-122"/>
              </a:rPr>
              <a:t>世界第一</a:t>
            </a:r>
            <a:endParaRPr kumimoji="1" lang="zh-CN" altLang="en-US" sz="3200">
              <a:solidFill>
                <a:srgbClr val="306C36"/>
              </a:solidFill>
              <a:latin typeface="Times New Roman" panose="02020603050405020304" charset="0"/>
              <a:ea typeface="宋体" panose="02010600030101010101" pitchFamily="2" charset="-122"/>
            </a:endParaRPr>
          </a:p>
        </p:txBody>
      </p:sp>
      <p:sp>
        <p:nvSpPr>
          <p:cNvPr id="2" name="文本框 1"/>
          <p:cNvSpPr txBox="1"/>
          <p:nvPr/>
        </p:nvSpPr>
        <p:spPr>
          <a:xfrm>
            <a:off x="5344160" y="1932940"/>
            <a:ext cx="2673985" cy="860425"/>
          </a:xfrm>
          <a:prstGeom prst="rect">
            <a:avLst/>
          </a:prstGeom>
          <a:noFill/>
        </p:spPr>
        <p:txBody>
          <a:bodyPr wrap="square" rtlCol="0">
            <a:spAutoFit/>
          </a:bodyPr>
          <a:lstStyle/>
          <a:p>
            <a:r>
              <a:rPr lang="zh-CN" altLang="en-US">
                <a:latin typeface="华文仿宋" panose="02010600040101010101" charset="-122"/>
                <a:ea typeface="华文仿宋" panose="02010600040101010101" charset="-122"/>
              </a:rPr>
              <a:t>百岁老人数量</a:t>
            </a:r>
            <a:endParaRPr lang="zh-CN" altLang="en-US"/>
          </a:p>
          <a:p>
            <a:r>
              <a:rPr lang="en-US" altLang="zh-CN" sz="3200" b="1">
                <a:solidFill>
                  <a:srgbClr val="306C36"/>
                </a:solidFill>
              </a:rPr>
              <a:t>9.526</a:t>
            </a:r>
            <a:r>
              <a:rPr lang="zh-CN" altLang="en-US" sz="3200" b="1">
                <a:solidFill>
                  <a:srgbClr val="306C36"/>
                </a:solidFill>
              </a:rPr>
              <a:t>万</a:t>
            </a:r>
            <a:endParaRPr lang="zh-CN" altLang="en-US" sz="3200" b="1">
              <a:solidFill>
                <a:srgbClr val="306C36"/>
              </a:solidFill>
            </a:endParaRPr>
          </a:p>
        </p:txBody>
      </p:sp>
      <p:sp>
        <p:nvSpPr>
          <p:cNvPr id="4" name="文本框 3"/>
          <p:cNvSpPr txBox="1"/>
          <p:nvPr/>
        </p:nvSpPr>
        <p:spPr>
          <a:xfrm>
            <a:off x="5344160" y="2990215"/>
            <a:ext cx="2673985" cy="860425"/>
          </a:xfrm>
          <a:prstGeom prst="rect">
            <a:avLst/>
          </a:prstGeom>
          <a:noFill/>
        </p:spPr>
        <p:txBody>
          <a:bodyPr wrap="square" rtlCol="0">
            <a:spAutoFit/>
          </a:bodyPr>
          <a:lstStyle/>
          <a:p>
            <a:r>
              <a:rPr lang="zh-CN" altLang="en-US">
                <a:latin typeface="华文仿宋" panose="02010600040101010101" charset="-122"/>
                <a:ea typeface="华文仿宋" panose="02010600040101010101" charset="-122"/>
              </a:rPr>
              <a:t>男性</a:t>
            </a:r>
            <a:r>
              <a:rPr lang="zh-CN" altLang="en-US">
                <a:latin typeface="华文仿宋" panose="02010600040101010101" charset="-122"/>
                <a:ea typeface="华文仿宋" panose="02010600040101010101" charset="-122"/>
                <a:sym typeface="+mn-ea"/>
              </a:rPr>
              <a:t>平均寿命</a:t>
            </a:r>
            <a:endParaRPr lang="zh-CN" altLang="en-US">
              <a:latin typeface="华文仿宋" panose="02010600040101010101" charset="-122"/>
              <a:ea typeface="华文仿宋" panose="02010600040101010101" charset="-122"/>
            </a:endParaRPr>
          </a:p>
          <a:p>
            <a:r>
              <a:rPr lang="en-US" altLang="zh-CN" sz="3200" b="1">
                <a:solidFill>
                  <a:srgbClr val="306C36"/>
                </a:solidFill>
              </a:rPr>
              <a:t>81.9</a:t>
            </a:r>
            <a:r>
              <a:rPr lang="zh-CN" altLang="en-US" sz="3200" b="1">
                <a:solidFill>
                  <a:srgbClr val="306C36"/>
                </a:solidFill>
              </a:rPr>
              <a:t>岁</a:t>
            </a:r>
            <a:endParaRPr lang="zh-CN" altLang="en-US" sz="3200" b="1">
              <a:solidFill>
                <a:srgbClr val="306C36"/>
              </a:solidFill>
            </a:endParaRPr>
          </a:p>
        </p:txBody>
      </p:sp>
      <p:sp>
        <p:nvSpPr>
          <p:cNvPr id="7" name="文本框 6"/>
          <p:cNvSpPr txBox="1"/>
          <p:nvPr/>
        </p:nvSpPr>
        <p:spPr>
          <a:xfrm>
            <a:off x="5344160" y="4047490"/>
            <a:ext cx="2673985" cy="860425"/>
          </a:xfrm>
          <a:prstGeom prst="rect">
            <a:avLst/>
          </a:prstGeom>
          <a:noFill/>
        </p:spPr>
        <p:txBody>
          <a:bodyPr wrap="square" rtlCol="0">
            <a:spAutoFit/>
          </a:bodyPr>
          <a:lstStyle/>
          <a:p>
            <a:pPr algn="l">
              <a:buClrTx/>
              <a:buSzTx/>
              <a:buFontTx/>
            </a:pPr>
            <a:r>
              <a:rPr lang="zh-CN" altLang="en-US" sz="1800">
                <a:latin typeface="华文仿宋" panose="02010600040101010101" charset="-122"/>
                <a:ea typeface="华文仿宋" panose="02010600040101010101" charset="-122"/>
              </a:rPr>
              <a:t>女性平均寿命</a:t>
            </a:r>
            <a:endParaRPr lang="zh-CN" altLang="en-US" sz="1800">
              <a:latin typeface="华文仿宋" panose="02010600040101010101" charset="-122"/>
              <a:ea typeface="华文仿宋" panose="02010600040101010101" charset="-122"/>
            </a:endParaRPr>
          </a:p>
          <a:p>
            <a:r>
              <a:rPr lang="en-US" altLang="zh-CN" sz="3200" b="1">
                <a:solidFill>
                  <a:srgbClr val="306C36"/>
                </a:solidFill>
              </a:rPr>
              <a:t>88.9</a:t>
            </a:r>
            <a:r>
              <a:rPr lang="zh-CN" altLang="en-US" sz="3200" b="1">
                <a:solidFill>
                  <a:srgbClr val="306C36"/>
                </a:solidFill>
              </a:rPr>
              <a:t>岁</a:t>
            </a:r>
            <a:endParaRPr lang="zh-CN" altLang="en-US" sz="3200" b="1">
              <a:solidFill>
                <a:srgbClr val="306C36"/>
              </a:solidFill>
            </a:endParaRPr>
          </a:p>
        </p:txBody>
      </p:sp>
      <p:sp>
        <p:nvSpPr>
          <p:cNvPr id="10" name="文本框 9"/>
          <p:cNvSpPr txBox="1"/>
          <p:nvPr/>
        </p:nvSpPr>
        <p:spPr>
          <a:xfrm>
            <a:off x="5309235" y="1272540"/>
            <a:ext cx="2280920" cy="337185"/>
          </a:xfrm>
          <a:prstGeom prst="rect">
            <a:avLst/>
          </a:prstGeom>
          <a:noFill/>
        </p:spPr>
        <p:txBody>
          <a:bodyPr wrap="square" rtlCol="0">
            <a:spAutoFit/>
          </a:bodyPr>
          <a:lstStyle/>
          <a:p>
            <a:r>
              <a:rPr lang="en-US" altLang="zh-CN" sz="1600" b="1">
                <a:latin typeface="华文仿宋" panose="02010600040101010101" charset="-122"/>
                <a:ea typeface="华文仿宋" panose="02010600040101010101" charset="-122"/>
                <a:cs typeface="华文仿宋" panose="02010600040101010101" charset="-122"/>
              </a:rPr>
              <a:t>2022</a:t>
            </a:r>
            <a:r>
              <a:rPr lang="zh-CN" altLang="en-US" sz="1600" b="1">
                <a:latin typeface="华文仿宋" panose="02010600040101010101" charset="-122"/>
                <a:ea typeface="华文仿宋" panose="02010600040101010101" charset="-122"/>
                <a:cs typeface="华文仿宋" panose="02010600040101010101" charset="-122"/>
              </a:rPr>
              <a:t>年日本寿命数据</a:t>
            </a:r>
            <a:endParaRPr lang="zh-CN" altLang="en-US" sz="1600" b="1">
              <a:latin typeface="华文仿宋" panose="02010600040101010101" charset="-122"/>
              <a:ea typeface="华文仿宋" panose="02010600040101010101" charset="-122"/>
              <a:cs typeface="华文仿宋" panose="02010600040101010101" charset="-122"/>
            </a:endParaRPr>
          </a:p>
        </p:txBody>
      </p:sp>
      <p:pic>
        <p:nvPicPr>
          <p:cNvPr id="15" name="图片 14"/>
          <p:cNvPicPr>
            <a:picLocks noChangeAspect="1"/>
          </p:cNvPicPr>
          <p:nvPr>
            <p:custDataLst>
              <p:tags r:id="rId4"/>
            </p:custDataLst>
          </p:nvPr>
        </p:nvPicPr>
        <p:blipFill>
          <a:blip r:embed="rId5"/>
          <a:srcRect t="3209" b="7374"/>
          <a:stretch>
            <a:fillRect/>
          </a:stretch>
        </p:blipFill>
        <p:spPr>
          <a:xfrm>
            <a:off x="7761605" y="756920"/>
            <a:ext cx="4430395" cy="5344160"/>
          </a:xfrm>
          <a:prstGeom prst="rect">
            <a:avLst/>
          </a:prstGeom>
        </p:spPr>
      </p:pic>
      <p:sp>
        <p:nvSpPr>
          <p:cNvPr id="40" name="矩形 39"/>
          <p:cNvSpPr/>
          <p:nvPr/>
        </p:nvSpPr>
        <p:spPr>
          <a:xfrm>
            <a:off x="553720" y="2917190"/>
            <a:ext cx="4016375" cy="2614295"/>
          </a:xfrm>
          <a:prstGeom prst="rect">
            <a:avLst/>
          </a:prstGeom>
        </p:spPr>
        <p:txBody>
          <a:bodyPr wrap="square">
            <a:noAutofit/>
          </a:bodyPr>
          <a:lstStyle/>
          <a:p>
            <a:pPr indent="0" fontAlgn="auto">
              <a:lnSpc>
                <a:spcPts val="2500"/>
              </a:lnSpc>
            </a:pPr>
            <a:r>
              <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rPr>
              <a:t>日本早在</a:t>
            </a:r>
            <a:r>
              <a:rPr lang="en-US" altLang="zh-CN" sz="2400" b="1">
                <a:solidFill>
                  <a:schemeClr val="tx1"/>
                </a:solidFill>
                <a:latin typeface="华文仿宋" panose="02010600040101010101" charset="-122"/>
                <a:ea typeface="华文仿宋" panose="02010600040101010101" charset="-122"/>
                <a:cs typeface="华文仿宋" panose="02010600040101010101" charset="-122"/>
                <a:sym typeface="+mn-ea"/>
              </a:rPr>
              <a:t>1978</a:t>
            </a:r>
            <a:r>
              <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rPr>
              <a:t>年就推出</a:t>
            </a:r>
            <a:endPar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endParaRPr>
          </a:p>
          <a:p>
            <a:pPr indent="0" fontAlgn="auto">
              <a:lnSpc>
                <a:spcPts val="2500"/>
              </a:lnSpc>
            </a:pPr>
            <a:r>
              <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rPr>
              <a:t>【全民覆盖型健康管理模式】</a:t>
            </a:r>
            <a:endPar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endParaRPr>
          </a:p>
          <a:p>
            <a:pPr indent="0" fontAlgn="auto">
              <a:lnSpc>
                <a:spcPts val="2500"/>
              </a:lnSpc>
            </a:pPr>
            <a:endPar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endParaRPr>
          </a:p>
          <a:p>
            <a:pPr indent="0" fontAlgn="auto">
              <a:lnSpc>
                <a:spcPts val="2500"/>
              </a:lnSpc>
            </a:pPr>
            <a:r>
              <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rPr>
              <a:t>在“健康推进计划”的指导下，日本的健康管理有了显著的成果。</a:t>
            </a:r>
            <a:endPar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endParaRPr>
          </a:p>
          <a:p>
            <a:pPr indent="0" fontAlgn="auto">
              <a:lnSpc>
                <a:spcPts val="2500"/>
              </a:lnSpc>
            </a:pPr>
            <a:endParaRPr lang="zh-CN" altLang="en-US" sz="2400" b="1">
              <a:solidFill>
                <a:schemeClr val="tx1"/>
              </a:solidFill>
              <a:latin typeface="华文仿宋" panose="02010600040101010101" charset="-122"/>
              <a:ea typeface="华文仿宋" panose="02010600040101010101" charset="-122"/>
              <a:cs typeface="华文仿宋" panose="02010600040101010101" charset="-122"/>
              <a:sym typeface="+mn-ea"/>
            </a:endParaRPr>
          </a:p>
          <a:p>
            <a:pPr indent="0" fontAlgn="auto">
              <a:lnSpc>
                <a:spcPts val="2500"/>
              </a:lnSpc>
            </a:pPr>
            <a:r>
              <a:rPr lang="zh-CN" altLang="en-US" sz="2800" b="1">
                <a:solidFill>
                  <a:schemeClr val="tx1"/>
                </a:solidFill>
                <a:latin typeface="华文仿宋" panose="02010600040101010101" charset="-122"/>
                <a:ea typeface="华文仿宋" panose="02010600040101010101" charset="-122"/>
                <a:cs typeface="华文仿宋" panose="02010600040101010101" charset="-122"/>
                <a:sym typeface="+mn-ea"/>
              </a:rPr>
              <a:t>根据世界卫生局统计：</a:t>
            </a:r>
            <a:endParaRPr lang="zh-CN" altLang="en-US" sz="2800" b="1" spc="-80">
              <a:solidFill>
                <a:schemeClr val="tx1"/>
              </a:solidFill>
              <a:latin typeface="华文仿宋" panose="02010600040101010101" charset="-122"/>
              <a:ea typeface="华文仿宋" panose="02010600040101010101" charset="-122"/>
              <a:cs typeface="华文仿宋" panose="02010600040101010101"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433195" y="476568"/>
            <a:ext cx="9144000" cy="1655762"/>
          </a:xfrm>
        </p:spPr>
        <p:txBody>
          <a:bodyPr/>
          <a:lstStyle/>
          <a:p>
            <a:pPr marL="0" indent="0">
              <a:buNone/>
            </a:pPr>
            <a:r>
              <a:rPr lang="zh-CN" altLang="en-US" sz="4800" b="1" dirty="0">
                <a:solidFill>
                  <a:schemeClr val="bg1"/>
                </a:solidFill>
                <a:latin typeface="Impact" panose="020B0806030902050204" charset="0"/>
                <a:ea typeface="微软雅黑" panose="020B0503020204020204" pitchFamily="34" charset="-122"/>
              </a:rPr>
              <a:t>日本人长寿的原因是？</a:t>
            </a:r>
            <a:endParaRPr kumimoji="1" lang="en-US" altLang="zh-CN" sz="5400" b="1">
              <a:solidFill>
                <a:schemeClr val="bg1"/>
              </a:solidFill>
              <a:latin typeface="Impact" panose="020B0806030902050204" charset="0"/>
              <a:ea typeface="微软雅黑" panose="020B0503020204020204" pitchFamily="34" charset="-122"/>
            </a:endParaRPr>
          </a:p>
          <a:p>
            <a:endParaRPr kumimoji="1" lang="en-US" altLang="zh-CN" sz="5400" b="1">
              <a:solidFill>
                <a:schemeClr val="bg1"/>
              </a:solidFill>
              <a:latin typeface="Impact" panose="020B0806030902050204" charset="0"/>
              <a:ea typeface="微软雅黑" panose="020B0503020204020204" pitchFamily="34" charset="-122"/>
            </a:endParaRPr>
          </a:p>
        </p:txBody>
      </p:sp>
      <p:sp>
        <p:nvSpPr>
          <p:cNvPr id="5" name="文本框 4"/>
          <p:cNvSpPr txBox="1"/>
          <p:nvPr/>
        </p:nvSpPr>
        <p:spPr>
          <a:xfrm>
            <a:off x="1605280" y="1336040"/>
            <a:ext cx="8246110" cy="5262245"/>
          </a:xfrm>
          <a:prstGeom prst="rect">
            <a:avLst/>
          </a:prstGeom>
          <a:noFill/>
        </p:spPr>
        <p:txBody>
          <a:bodyPr wrap="square" rtlCol="0">
            <a:spAutoFit/>
          </a:bodyPr>
          <a:lstStyle/>
          <a:p>
            <a:pPr algn="ctr">
              <a:lnSpc>
                <a:spcPct val="200000"/>
              </a:lnSpc>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完备的医疗体系</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注重已有药物配方更新研发的精神</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新的治疗方法的研究</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对于医疗新边疆的探索</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医疗法制的完备</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kumimoji="1" lang="en-US" altLang="ja-JP"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200000"/>
              </a:lnSpc>
            </a:pP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以再生医疗为例</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342900" y="276225"/>
            <a:ext cx="11506200" cy="6305550"/>
          </a:xfrm>
          <a:prstGeom prst="rect">
            <a:avLst/>
          </a:prstGeom>
          <a:noFill/>
          <a:ln w="28575">
            <a:solidFill>
              <a:srgbClr val="EEB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rotWithShape="1">
          <a:blip r:embed="rId2" cstate="print">
            <a:alphaModFix amt="54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a:xfrm>
            <a:off x="260350" y="468630"/>
            <a:ext cx="11579860" cy="6167120"/>
          </a:xfrm>
          <a:prstGeom prst="rect">
            <a:avLst/>
          </a:prstGeom>
        </p:spPr>
      </p:pic>
      <p:sp>
        <p:nvSpPr>
          <p:cNvPr id="40" name="TextBox 39"/>
          <p:cNvSpPr txBox="1"/>
          <p:nvPr/>
        </p:nvSpPr>
        <p:spPr>
          <a:xfrm>
            <a:off x="887095" y="812165"/>
            <a:ext cx="2562860" cy="363220"/>
          </a:xfrm>
          <a:prstGeom prst="rect">
            <a:avLst/>
          </a:prstGeom>
          <a:noFill/>
        </p:spPr>
        <p:txBody>
          <a:bodyPr wrap="square" lIns="57150" tIns="28574" rIns="57150" bIns="28574" rtlCol="0">
            <a:spAutoFit/>
          </a:bodyPr>
          <a:lstStyle/>
          <a:p>
            <a:endParaRPr lang="zh-CN" altLang="en-US" sz="2000" b="1">
              <a:solidFill>
                <a:schemeClr val="bg1"/>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57" name="Subtitle 2"/>
          <p:cNvSpPr txBox="1"/>
          <p:nvPr/>
        </p:nvSpPr>
        <p:spPr>
          <a:xfrm>
            <a:off x="7786370" y="5963920"/>
            <a:ext cx="675640" cy="338455"/>
          </a:xfrm>
          <a:prstGeom prst="rect">
            <a:avLst/>
          </a:prstGeom>
        </p:spPr>
        <p:txBody>
          <a:bodyPr vert="horz" wrap="square" lIns="91298" tIns="45649" rIns="91298" bIns="45649"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5BC7B3C4-688C-4C03-84C4-F5EEB57CAA43}" type="slidenum">
              <a:rPr lang="id-ID" sz="1800" b="1">
                <a:solidFill>
                  <a:schemeClr val="bg1"/>
                </a:solidFill>
                <a:latin typeface="微软雅黑" panose="020B0503020204020204" pitchFamily="34" charset="-122"/>
                <a:ea typeface="微软雅黑" panose="020B0503020204020204" pitchFamily="34" charset="-122"/>
              </a:rPr>
            </a:fld>
            <a:endParaRPr lang="id-ID" sz="1800" b="1">
              <a:solidFill>
                <a:schemeClr val="bg1"/>
              </a:solidFill>
              <a:latin typeface="微软雅黑" panose="020B0503020204020204" pitchFamily="34" charset="-122"/>
              <a:ea typeface="微软雅黑" panose="020B0503020204020204" pitchFamily="34" charset="-122"/>
            </a:endParaRPr>
          </a:p>
        </p:txBody>
      </p:sp>
      <p:sp>
        <p:nvSpPr>
          <p:cNvPr id="100" name="文本框 99"/>
          <p:cNvSpPr txBox="1"/>
          <p:nvPr/>
        </p:nvSpPr>
        <p:spPr>
          <a:xfrm>
            <a:off x="3449955" y="291465"/>
            <a:ext cx="4801235" cy="706755"/>
          </a:xfrm>
          <a:prstGeom prst="rect">
            <a:avLst/>
          </a:prstGeom>
          <a:noFill/>
          <a:ln w="9525">
            <a:noFill/>
          </a:ln>
        </p:spPr>
        <p:txBody>
          <a:bodyPr wrap="square">
            <a:spAutoFit/>
          </a:bodyPr>
          <a:lstStyle/>
          <a:p>
            <a:pPr indent="0" algn="ctr"/>
            <a:r>
              <a:rPr lang="zh-CN" altLang="en-US" sz="4000" b="1" dirty="0">
                <a:solidFill>
                  <a:schemeClr val="bg1"/>
                </a:solidFill>
                <a:latin typeface="Impact" panose="020B0806030902050204" charset="0"/>
                <a:ea typeface="微软雅黑" panose="020B0503020204020204" pitchFamily="34" charset="-122"/>
                <a:sym typeface="+mn-ea"/>
              </a:rPr>
              <a:t>日本再生医疗概述</a:t>
            </a:r>
            <a:endParaRPr lang="zh-CN" altLang="en-US" sz="4000" b="1" dirty="0">
              <a:solidFill>
                <a:schemeClr val="bg1"/>
              </a:solidFill>
              <a:latin typeface="Impact" panose="020B0806030902050204" charset="0"/>
              <a:ea typeface="微软雅黑" panose="020B0503020204020204" pitchFamily="34" charset="-122"/>
              <a:sym typeface="+mn-ea"/>
            </a:endParaRPr>
          </a:p>
        </p:txBody>
      </p:sp>
      <p:sp>
        <p:nvSpPr>
          <p:cNvPr id="28" name="文本框 27"/>
          <p:cNvSpPr txBox="1"/>
          <p:nvPr/>
        </p:nvSpPr>
        <p:spPr>
          <a:xfrm>
            <a:off x="744855" y="1192530"/>
            <a:ext cx="10869295" cy="1038225"/>
          </a:xfrm>
          <a:prstGeom prst="rect">
            <a:avLst/>
          </a:prstGeom>
          <a:noFill/>
        </p:spPr>
        <p:txBody>
          <a:bodyPr wrap="square" rtlCol="0" anchor="t">
            <a:noAutofit/>
          </a:bodyPr>
          <a:lstStyle/>
          <a:p>
            <a:pPr indent="0" fontAlgn="auto">
              <a:lnSpc>
                <a:spcPct val="150000"/>
              </a:lnSpc>
              <a:spcBef>
                <a:spcPts val="500"/>
              </a:spcBef>
              <a:buFont typeface="Wingdings" panose="05000000000000000000" charset="0"/>
              <a:buNone/>
              <a:defRP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sym typeface="+mn-ea"/>
              </a:rPr>
              <a:t>技术起点高</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50000"/>
              </a:lnSpc>
              <a:spcBef>
                <a:spcPts val="500"/>
              </a:spcBef>
              <a:buFont typeface="Wingdings" panose="05000000000000000000" charset="0"/>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⼭中伸弥(诱导性多能干细胞iPS，2012)和本庶佑(负性免疫治疗癌症，2018)获得诺⻉尔奖后，⽇本举全国之⼒发展细胞治疗，有很强的技术优势。</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p:cNvSpPr txBox="1"/>
          <p:nvPr/>
        </p:nvSpPr>
        <p:spPr>
          <a:xfrm>
            <a:off x="699135" y="2593340"/>
            <a:ext cx="10829290" cy="1961515"/>
          </a:xfrm>
          <a:prstGeom prst="rect">
            <a:avLst/>
          </a:prstGeom>
          <a:noFill/>
        </p:spPr>
        <p:txBody>
          <a:bodyPr wrap="square" rtlCol="0" anchor="t">
            <a:noAutofit/>
          </a:bodyPr>
          <a:lstStyle/>
          <a:p>
            <a:pPr fontAlgn="auto">
              <a:lnSpc>
                <a:spcPct val="150000"/>
              </a:lnSpc>
              <a:spcBef>
                <a:spcPts val="500"/>
              </a:spcBef>
              <a:buClrTx/>
              <a:buSzTx/>
              <a:buFontTx/>
            </a:pP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临床经验丰富全面</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50000"/>
              </a:lnSpc>
              <a:spcBef>
                <a:spcPts val="500"/>
              </a:spcBef>
              <a:buFont typeface="Wingdings" panose="05000000000000000000" charset="0"/>
              <a:buNone/>
              <a:defRPr/>
            </a:pP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本在细胞治疗⽅⾯具有丰富的临床经验。⾃iPS技术问世以来，⽇本各⼤医疗机构和研究机构积极开展相关临床试验，并取得了显著的研究成果。例如，针对⼼脏病、肝脏、脊椎神经性疾病、阿尔兹海默症、角膜、视⽹膜病变等疾病的⼲细胞治疗研究在⽇本已经临床落地获得良好效果，将这一改变世界的干细胞疗法推动上市。</a:t>
            </a:r>
            <a:endPar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4" name="TextBox 39"/>
          <p:cNvSpPr txBox="1"/>
          <p:nvPr/>
        </p:nvSpPr>
        <p:spPr>
          <a:xfrm>
            <a:off x="744855" y="4622165"/>
            <a:ext cx="5518785" cy="424815"/>
          </a:xfrm>
          <a:prstGeom prst="rect">
            <a:avLst/>
          </a:prstGeom>
          <a:noFill/>
        </p:spPr>
        <p:txBody>
          <a:bodyPr wrap="square" lIns="57150" tIns="28574" rIns="57150" bIns="28574" rtlCol="0">
            <a:spAutoFit/>
          </a:bodyPr>
          <a:lstStyle/>
          <a:p>
            <a:r>
              <a:rPr lang="zh-CN" altLang="en-US" sz="2400" b="1">
                <a:solidFill>
                  <a:schemeClr val="tx1"/>
                </a:solidFill>
                <a:latin typeface="微软雅黑" panose="020B0503020204020204" pitchFamily="34" charset="-122"/>
                <a:ea typeface="微软雅黑" panose="020B0503020204020204" pitchFamily="34" charset="-122"/>
                <a:cs typeface="Segoe UI" panose="020B0502040204020203" pitchFamily="34" charset="0"/>
              </a:rPr>
              <a:t>细胞质量政府监管严，安全性高</a:t>
            </a:r>
            <a:endParaRPr lang="zh-CN" altLang="en-US" sz="2400" b="1">
              <a:solidFill>
                <a:schemeClr val="tx1"/>
              </a:solidFill>
              <a:latin typeface="微软雅黑" panose="020B0503020204020204" pitchFamily="34" charset="-122"/>
              <a:ea typeface="微软雅黑" panose="020B0503020204020204" pitchFamily="34" charset="-122"/>
              <a:cs typeface="Segoe UI" panose="020B0502040204020203" pitchFamily="34" charset="0"/>
            </a:endParaRPr>
          </a:p>
        </p:txBody>
      </p:sp>
      <p:sp>
        <p:nvSpPr>
          <p:cNvPr id="58" name="文本框 57"/>
          <p:cNvSpPr txBox="1"/>
          <p:nvPr/>
        </p:nvSpPr>
        <p:spPr>
          <a:xfrm>
            <a:off x="670560" y="5064125"/>
            <a:ext cx="10829290" cy="922020"/>
          </a:xfrm>
          <a:prstGeom prst="rect">
            <a:avLst/>
          </a:prstGeom>
          <a:noFill/>
          <a:ln w="9525">
            <a:noFill/>
          </a:ln>
        </p:spPr>
        <p:txBody>
          <a:bodyPr wrap="square">
            <a:spAutoFit/>
          </a:bodyPr>
          <a:lstStyle/>
          <a:p>
            <a:pPr algn="l">
              <a:lnSpc>
                <a:spcPct val="150000"/>
              </a:lnSpc>
              <a:spcBef>
                <a:spcPts val="500"/>
              </a:spcBef>
              <a:buClrTx/>
              <a:buSzTx/>
              <a:buFont typeface="Wingdings" panose="05000000000000000000" charset="0"/>
              <a:defRPr/>
            </a:pPr>
            <a:r>
              <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⽇本政府早在2014年11⽉就颁布了再⽣医疗安全保障法，并根据医疗机构反馈积极更新；任何细胞治疗都需要获得厚⽣省的审批和监管，和其它国家混乱⽆序的细胞市场相⽐更规范更安全。</a:t>
            </a:r>
            <a:endParaRPr lang="zh-CN" altLang="en-US"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p:fade thruBlk="1"/>
      </p:transition>
    </mc:Choice>
    <mc:Fallback>
      <p:transition spd="slow" advClick="0">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wipe(left)">
                                      <p:cBhvr>
                                        <p:cTn id="7" dur="500"/>
                                        <p:tgtEl>
                                          <p:spTgt spid="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rotWithShape="1">
          <a:blip r:embed="rId2" cstate="print">
            <a:alphaModFix amt="54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a:xfrm>
            <a:off x="260350" y="468630"/>
            <a:ext cx="11579860" cy="6167120"/>
          </a:xfrm>
          <a:prstGeom prst="rect">
            <a:avLst/>
          </a:prstGeom>
        </p:spPr>
      </p:pic>
      <p:sp>
        <p:nvSpPr>
          <p:cNvPr id="2" name="标题 1"/>
          <p:cNvSpPr>
            <a:spLocks noGrp="1"/>
          </p:cNvSpPr>
          <p:nvPr>
            <p:ph type="ctrTitle"/>
          </p:nvPr>
        </p:nvSpPr>
        <p:spPr>
          <a:xfrm>
            <a:off x="1524000" y="403860"/>
            <a:ext cx="9144000" cy="913765"/>
          </a:xfrm>
        </p:spPr>
        <p:txBody>
          <a:bodyPr/>
          <a:lstStyle/>
          <a:p>
            <a:r>
              <a:rPr lang="zh-CN" altLang="en-US" sz="4800" b="1" dirty="0">
                <a:solidFill>
                  <a:schemeClr val="tx1"/>
                </a:solidFill>
                <a:latin typeface="+mj-ea"/>
                <a:ea typeface="+mj-ea"/>
                <a:cs typeface="+mn-cs"/>
              </a:rPr>
              <a:t>世界顶尖的细胞研究在日本</a:t>
            </a:r>
            <a:endParaRPr lang="zh-CN" altLang="en-US" sz="4800" b="1" dirty="0">
              <a:solidFill>
                <a:schemeClr val="tx1"/>
              </a:solidFill>
              <a:latin typeface="+mj-ea"/>
              <a:ea typeface="+mj-ea"/>
              <a:cs typeface="+mn-cs"/>
            </a:endParaRPr>
          </a:p>
        </p:txBody>
      </p:sp>
      <p:sp>
        <p:nvSpPr>
          <p:cNvPr id="4" name="副标题 3"/>
          <p:cNvSpPr>
            <a:spLocks noGrp="1"/>
          </p:cNvSpPr>
          <p:nvPr>
            <p:ph type="subTitle" idx="1"/>
          </p:nvPr>
        </p:nvSpPr>
        <p:spPr/>
        <p:txBody>
          <a:bodyPr/>
          <a:p>
            <a:endParaRPr lang="zh-CN" altLang="en-US"/>
          </a:p>
        </p:txBody>
      </p:sp>
      <p:pic>
        <p:nvPicPr>
          <p:cNvPr id="6" name="图片 5"/>
          <p:cNvPicPr>
            <a:picLocks noChangeAspect="1"/>
          </p:cNvPicPr>
          <p:nvPr/>
        </p:nvPicPr>
        <p:blipFill>
          <a:blip r:embed="rId4"/>
          <a:stretch>
            <a:fillRect/>
          </a:stretch>
        </p:blipFill>
        <p:spPr>
          <a:xfrm>
            <a:off x="863026" y="1987252"/>
            <a:ext cx="4570966" cy="36576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7" name="文本框 6"/>
          <p:cNvSpPr txBox="1"/>
          <p:nvPr/>
        </p:nvSpPr>
        <p:spPr>
          <a:xfrm>
            <a:off x="1882199" y="1450616"/>
            <a:ext cx="1960880" cy="398780"/>
          </a:xfrm>
          <a:prstGeom prst="rect">
            <a:avLst/>
          </a:prstGeom>
          <a:noFill/>
        </p:spPr>
        <p:txBody>
          <a:bodyPr wrap="none" rtlCol="0">
            <a:spAutoFit/>
          </a:bodyPr>
          <a:lstStyle/>
          <a:p>
            <a:r>
              <a:rPr kumimoji="1" lang="zh-CN" altLang="en-US" sz="2000">
                <a:highlight>
                  <a:srgbClr val="FFFF00"/>
                </a:highlight>
              </a:rPr>
              <a:t>干细胞心脏贴片</a:t>
            </a:r>
            <a:endParaRPr kumimoji="1" lang="ja-JP" altLang="en-US" sz="2000">
              <a:highlight>
                <a:srgbClr val="FFFF00"/>
              </a:highlight>
            </a:endParaRPr>
          </a:p>
        </p:txBody>
      </p:sp>
      <p:pic>
        <p:nvPicPr>
          <p:cNvPr id="9" name="图片 8"/>
          <p:cNvPicPr>
            <a:picLocks noChangeAspect="1"/>
          </p:cNvPicPr>
          <p:nvPr/>
        </p:nvPicPr>
        <p:blipFill>
          <a:blip r:embed="rId5"/>
          <a:stretch>
            <a:fillRect/>
          </a:stretch>
        </p:blipFill>
        <p:spPr>
          <a:xfrm>
            <a:off x="6096000" y="1981979"/>
            <a:ext cx="5010150" cy="365232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10" name="文本框 9"/>
          <p:cNvSpPr txBox="1"/>
          <p:nvPr/>
        </p:nvSpPr>
        <p:spPr>
          <a:xfrm>
            <a:off x="7520999" y="1450616"/>
            <a:ext cx="1960880" cy="398780"/>
          </a:xfrm>
          <a:prstGeom prst="rect">
            <a:avLst/>
          </a:prstGeom>
          <a:noFill/>
        </p:spPr>
        <p:txBody>
          <a:bodyPr wrap="none" rtlCol="0">
            <a:spAutoFit/>
          </a:bodyPr>
          <a:lstStyle/>
          <a:p>
            <a:r>
              <a:rPr kumimoji="1" lang="zh-CN" altLang="en-US" sz="2000">
                <a:highlight>
                  <a:srgbClr val="FFFF00"/>
                </a:highlight>
              </a:rPr>
              <a:t>干细胞角膜贴片</a:t>
            </a:r>
            <a:endParaRPr kumimoji="1" lang="ja-JP" altLang="en-US" sz="2000">
              <a:highlight>
                <a:srgbClr val="FFFF00"/>
              </a:highlight>
            </a:endParaRPr>
          </a:p>
        </p:txBody>
      </p:sp>
      <p:sp>
        <p:nvSpPr>
          <p:cNvPr id="3" name="文本框 2"/>
          <p:cNvSpPr txBox="1"/>
          <p:nvPr/>
        </p:nvSpPr>
        <p:spPr>
          <a:xfrm>
            <a:off x="863026" y="5781378"/>
            <a:ext cx="4500880" cy="398780"/>
          </a:xfrm>
          <a:prstGeom prst="rect">
            <a:avLst/>
          </a:prstGeom>
          <a:noFill/>
        </p:spPr>
        <p:txBody>
          <a:bodyPr wrap="none" rtlCol="0">
            <a:spAutoFit/>
          </a:bodyPr>
          <a:lstStyle/>
          <a:p>
            <a:r>
              <a:rPr kumimoji="1" lang="zh-CN" altLang="en-US" sz="2000">
                <a:highlight>
                  <a:srgbClr val="FFFF00"/>
                </a:highlight>
              </a:rPr>
              <a:t>心肌不可再生，那就制作心肌组织补充</a:t>
            </a:r>
            <a:endParaRPr kumimoji="1" lang="ja-JP" altLang="en-US" sz="2000">
              <a:highlight>
                <a:srgbClr val="FFFF00"/>
              </a:highlight>
            </a:endParaRPr>
          </a:p>
        </p:txBody>
      </p:sp>
      <p:sp>
        <p:nvSpPr>
          <p:cNvPr id="5" name="文本框 4"/>
          <p:cNvSpPr txBox="1"/>
          <p:nvPr/>
        </p:nvSpPr>
        <p:spPr>
          <a:xfrm>
            <a:off x="6663599" y="5765559"/>
            <a:ext cx="3992880" cy="398780"/>
          </a:xfrm>
          <a:prstGeom prst="rect">
            <a:avLst/>
          </a:prstGeom>
          <a:noFill/>
        </p:spPr>
        <p:txBody>
          <a:bodyPr wrap="none" rtlCol="0">
            <a:spAutoFit/>
          </a:bodyPr>
          <a:lstStyle/>
          <a:p>
            <a:r>
              <a:rPr kumimoji="1" lang="zh-CN" altLang="en-US" sz="2000">
                <a:highlight>
                  <a:srgbClr val="FFFF00"/>
                </a:highlight>
              </a:rPr>
              <a:t>眼角膜损伤，更换自己的新眼角膜</a:t>
            </a:r>
            <a:endParaRPr kumimoji="1" lang="ja-JP" altLang="en-US" sz="2000">
              <a:highlight>
                <a:srgbClr val="FFFF00"/>
              </a:highlight>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TABLE_ENDDRAG_ORIGIN_RECT" val="854*495"/>
  <p:tag name="TABLE_ENDDRAG_RECT" val="43*48*854*495"/>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357.35,&quot;left&quot;:68.7,&quot;top&quot;:86.45,&quot;width&quot;:821.9}"/>
</p:tagLst>
</file>

<file path=ppt/tags/tag13.xml><?xml version="1.0" encoding="utf-8"?>
<p:tagLst xmlns:p="http://schemas.openxmlformats.org/presentationml/2006/main">
  <p:tag name="KSO_WM_DIAGRAM_VIRTUALLY_FRAME" val="{&quot;height&quot;:357.35,&quot;left&quot;:68.7,&quot;top&quot;:86.45,&quot;width&quot;:821.9}"/>
</p:tagLst>
</file>

<file path=ppt/tags/tag14.xml><?xml version="1.0" encoding="utf-8"?>
<p:tagLst xmlns:p="http://schemas.openxmlformats.org/presentationml/2006/main">
  <p:tag name="KSO_WM_DIAGRAM_VIRTUALLY_FRAME" val="{&quot;height&quot;:357.35,&quot;left&quot;:68.7,&quot;top&quot;:86.45,&quot;width&quot;:821.9}"/>
</p:tagLst>
</file>

<file path=ppt/tags/tag15.xml><?xml version="1.0" encoding="utf-8"?>
<p:tagLst xmlns:p="http://schemas.openxmlformats.org/presentationml/2006/main">
  <p:tag name="KSO_WM_DIAGRAM_VIRTUALLY_FRAME" val="{&quot;height&quot;:357.35,&quot;left&quot;:68.7,&quot;top&quot;:86.45,&quot;width&quot;:821.9}"/>
</p:tagLst>
</file>

<file path=ppt/tags/tag16.xml><?xml version="1.0" encoding="utf-8"?>
<p:tagLst xmlns:p="http://schemas.openxmlformats.org/presentationml/2006/main">
  <p:tag name="KSO_WM_DIAGRAM_VIRTUALLY_FRAME" val="{&quot;height&quot;:357.35,&quot;left&quot;:68.7,&quot;top&quot;:86.45,&quot;width&quot;:821.9}"/>
</p:tagLst>
</file>

<file path=ppt/tags/tag17.xml><?xml version="1.0" encoding="utf-8"?>
<p:tagLst xmlns:p="http://schemas.openxmlformats.org/presentationml/2006/main">
  <p:tag name="KSO_WM_DIAGRAM_VIRTUALLY_FRAME" val="{&quot;height&quot;:357.35,&quot;left&quot;:68.7,&quot;top&quot;:86.45,&quot;width&quot;:821.9}"/>
</p:tagLst>
</file>

<file path=ppt/tags/tag18.xml><?xml version="1.0" encoding="utf-8"?>
<p:tagLst xmlns:p="http://schemas.openxmlformats.org/presentationml/2006/main">
  <p:tag name="KSO_WM_BEAUTIFY_FLAG" val="#wm#"/>
  <p:tag name="KSO_WM_TEMPLATE_CATEGORY" val="custom"/>
  <p:tag name="KSO_WM_TEMPLATE_INDEX" val="20205081"/>
</p:tagLst>
</file>

<file path=ppt/tags/tag19.xml><?xml version="1.0" encoding="utf-8"?>
<p:tagLst xmlns:p="http://schemas.openxmlformats.org/presentationml/2006/main">
  <p:tag name="TABLE_ENDDRAG_ORIGIN_RECT" val="885*473"/>
  <p:tag name="TABLE_ENDDRAG_RECT" val="27*31*885*473"/>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145.99968503937006,&quot;left&quot;:480,&quot;top&quot;:171.07535433070865,&quot;width&quot;:343.45}"/>
</p:tagLst>
</file>

<file path=ppt/tags/tag21.xml><?xml version="1.0" encoding="utf-8"?>
<p:tagLst xmlns:p="http://schemas.openxmlformats.org/presentationml/2006/main">
  <p:tag name="KSO_WM_DIAGRAM_VIRTUALLY_FRAME" val="{&quot;height&quot;:357.35,&quot;left&quot;:68.7,&quot;top&quot;:86.45,&quot;width&quot;:821.9}"/>
</p:tagLst>
</file>

<file path=ppt/tags/tag22.xml><?xml version="1.0" encoding="utf-8"?>
<p:tagLst xmlns:p="http://schemas.openxmlformats.org/presentationml/2006/main">
  <p:tag name="KSO_WM_DIAGRAM_VIRTUALLY_FRAME" val="{&quot;height&quot;:145.99968503937006,&quot;left&quot;:480,&quot;top&quot;:171.07535433070865,&quot;width&quot;:343.45}"/>
</p:tagLst>
</file>

<file path=ppt/tags/tag23.xml><?xml version="1.0" encoding="utf-8"?>
<p:tagLst xmlns:p="http://schemas.openxmlformats.org/presentationml/2006/main">
  <p:tag name="KSO_WM_DIAGRAM_VIRTUALLY_FRAME" val="{&quot;height&quot;:357.35,&quot;left&quot;:68.7,&quot;top&quot;:86.45,&quot;width&quot;:821.9}"/>
</p:tagLst>
</file>

<file path=ppt/tags/tag24.xml><?xml version="1.0" encoding="utf-8"?>
<p:tagLst xmlns:p="http://schemas.openxmlformats.org/presentationml/2006/main">
  <p:tag name="KSO_WM_DIAGRAM_VIRTUALLY_FRAME" val="{&quot;height&quot;:331.5,&quot;left&quot;:389.55,&quot;top&quot;:99.9,&quot;width&quot;:352.45}"/>
</p:tagLst>
</file>

<file path=ppt/tags/tag25.xml><?xml version="1.0" encoding="utf-8"?>
<p:tagLst xmlns:p="http://schemas.openxmlformats.org/presentationml/2006/main">
  <p:tag name="KSO_WM_DIAGRAM_VIRTUALLY_FRAME" val="{&quot;height&quot;:331.5,&quot;left&quot;:389.55,&quot;top&quot;:99.9,&quot;width&quot;:352.45}"/>
</p:tagLst>
</file>

<file path=ppt/tags/tag26.xml><?xml version="1.0" encoding="utf-8"?>
<p:tagLst xmlns:p="http://schemas.openxmlformats.org/presentationml/2006/main">
  <p:tag name="KSO_WM_DIAGRAM_VIRTUALLY_FRAME" val="{&quot;height&quot;:331.5,&quot;left&quot;:389.55,&quot;top&quot;:99.9,&quot;width&quot;:352.45}"/>
</p:tagLst>
</file>

<file path=ppt/tags/tag27.xml><?xml version="1.0" encoding="utf-8"?>
<p:tagLst xmlns:p="http://schemas.openxmlformats.org/presentationml/2006/main">
  <p:tag name="KSO_WM_DIAGRAM_VIRTUALLY_FRAME" val="{&quot;height&quot;:331.5,&quot;left&quot;:389.55,&quot;top&quot;:99.9,&quot;width&quot;:352.45}"/>
</p:tagLst>
</file>

<file path=ppt/tags/tag28.xml><?xml version="1.0" encoding="utf-8"?>
<p:tagLst xmlns:p="http://schemas.openxmlformats.org/presentationml/2006/main">
  <p:tag name="KSO_WM_DIAGRAM_VIRTUALLY_FRAME" val="{&quot;height&quot;:331.5,&quot;left&quot;:389.55,&quot;top&quot;:99.9,&quot;width&quot;:352.45}"/>
</p:tagLst>
</file>

<file path=ppt/tags/tag29.xml><?xml version="1.0" encoding="utf-8"?>
<p:tagLst xmlns:p="http://schemas.openxmlformats.org/presentationml/2006/main">
  <p:tag name="KSO_WM_DIAGRAM_VIRTUALLY_FRAME" val="{&quot;height&quot;:331.5,&quot;left&quot;:389.55,&quot;top&quot;:99.9,&quot;width&quot;:352.4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31.5,&quot;left&quot;:389.55,&quot;top&quot;:99.9,&quot;width&quot;:352.45}"/>
</p:tagLst>
</file>

<file path=ppt/tags/tag31.xml><?xml version="1.0" encoding="utf-8"?>
<p:tagLst xmlns:p="http://schemas.openxmlformats.org/presentationml/2006/main">
  <p:tag name="KSO_WM_DIAGRAM_VIRTUALLY_FRAME" val="{&quot;height&quot;:331.5,&quot;left&quot;:389.55,&quot;top&quot;:99.9,&quot;width&quot;:352.45}"/>
</p:tagLst>
</file>

<file path=ppt/tags/tag32.xml><?xml version="1.0" encoding="utf-8"?>
<p:tagLst xmlns:p="http://schemas.openxmlformats.org/presentationml/2006/main">
  <p:tag name="KSO_WM_DIAGRAM_VIRTUALLY_FRAME" val="{&quot;height&quot;:331.5,&quot;left&quot;:389.55,&quot;top&quot;:99.9,&quot;width&quot;:352.45}"/>
</p:tagLst>
</file>

<file path=ppt/tags/tag33.xml><?xml version="1.0" encoding="utf-8"?>
<p:tagLst xmlns:p="http://schemas.openxmlformats.org/presentationml/2006/main">
  <p:tag name="KSO_WM_DIAGRAM_VIRTUALLY_FRAME" val="{&quot;height&quot;:331.5,&quot;left&quot;:389.55,&quot;top&quot;:99.9,&quot;width&quot;:352.45}"/>
</p:tagLst>
</file>

<file path=ppt/tags/tag34.xml><?xml version="1.0" encoding="utf-8"?>
<p:tagLst xmlns:p="http://schemas.openxmlformats.org/presentationml/2006/main">
  <p:tag name="KSO_WM_DIAGRAM_VIRTUALLY_FRAME" val="{&quot;height&quot;:331.5,&quot;left&quot;:389.55,&quot;top&quot;:99.9,&quot;width&quot;:352.45}"/>
</p:tagLst>
</file>

<file path=ppt/tags/tag35.xml><?xml version="1.0" encoding="utf-8"?>
<p:tagLst xmlns:p="http://schemas.openxmlformats.org/presentationml/2006/main">
  <p:tag name="KSO_WM_DIAGRAM_VIRTUALLY_FRAME" val="{&quot;height&quot;:145.99968503937006,&quot;left&quot;:480,&quot;top&quot;:171.07535433070865,&quot;width&quot;:343.45}"/>
</p:tagLst>
</file>

<file path=ppt/tags/tag36.xml><?xml version="1.0" encoding="utf-8"?>
<p:tagLst xmlns:p="http://schemas.openxmlformats.org/presentationml/2006/main">
  <p:tag name="KSO_WM_DIAGRAM_VIRTUALLY_FRAME" val="{&quot;height&quot;:145.99968503937006,&quot;left&quot;:480,&quot;top&quot;:171.07535433070865,&quot;width&quot;:343.45}"/>
</p:tagLst>
</file>

<file path=ppt/tags/tag37.xml><?xml version="1.0" encoding="utf-8"?>
<p:tagLst xmlns:p="http://schemas.openxmlformats.org/presentationml/2006/main">
  <p:tag name="KSO_WM_DIAGRAM_VIRTUALLY_FRAME" val="{&quot;height&quot;:145.99968503937006,&quot;left&quot;:480,&quot;top&quot;:171.07535433070865,&quot;width&quot;:343.45}"/>
</p:tagLst>
</file>

<file path=ppt/tags/tag38.xml><?xml version="1.0" encoding="utf-8"?>
<p:tagLst xmlns:p="http://schemas.openxmlformats.org/presentationml/2006/main">
  <p:tag name="KSO_WM_DIAGRAM_VIRTUALLY_FRAME" val="{&quot;height&quot;:145.99968503937006,&quot;left&quot;:480,&quot;top&quot;:171.07535433070865,&quot;width&quot;:343.45}"/>
</p:tagLst>
</file>

<file path=ppt/tags/tag39.xml><?xml version="1.0" encoding="utf-8"?>
<p:tagLst xmlns:p="http://schemas.openxmlformats.org/presentationml/2006/main">
  <p:tag name="KSO_WM_DIAGRAM_VIRTUALLY_FRAME" val="{&quot;height&quot;:331.5,&quot;left&quot;:389.55,&quot;top&quot;:99.9,&quot;width&quot;:352.4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31.5,&quot;left&quot;:389.55,&quot;top&quot;:99.9,&quot;width&quot;:352.45}"/>
</p:tagLst>
</file>

<file path=ppt/tags/tag41.xml><?xml version="1.0" encoding="utf-8"?>
<p:tagLst xmlns:p="http://schemas.openxmlformats.org/presentationml/2006/main">
  <p:tag name="KSO_WM_BEAUTIFY_FLAG" val="#wm#"/>
  <p:tag name="KSO_WM_TEMPLATE_CATEGORY" val="custom"/>
  <p:tag name="KSO_WM_TEMPLATE_INDEX" val="20205081"/>
  <p:tag name="resource_record_key" val="{&quot;13&quot;:[20482067],&quot;65&quot;:[20205081]}"/>
</p:tagLst>
</file>

<file path=ppt/tags/tag42.xml><?xml version="1.0" encoding="utf-8"?>
<p:tagLst xmlns:p="http://schemas.openxmlformats.org/presentationml/2006/main">
  <p:tag name="KSO_WM_DIAGRAM_VIRTUALLY_FRAME" val="{&quot;height&quot;:145.99968503937006,&quot;left&quot;:480,&quot;top&quot;:171.07535433070865,&quot;width&quot;:343.45}"/>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DIAGRAM_VIRTUALLY_FRAME" val="{&quot;height&quot;:442.75,&quot;left&quot;:43.95,&quot;top&quot;:76,&quot;width&quot;:930.85}"/>
</p:tagLst>
</file>

<file path=ppt/tags/tag45.xml><?xml version="1.0" encoding="utf-8"?>
<p:tagLst xmlns:p="http://schemas.openxmlformats.org/presentationml/2006/main">
  <p:tag name="KSO_WM_DIAGRAM_VIRTUALLY_FRAME" val="{&quot;height&quot;:442.75,&quot;left&quot;:43.95,&quot;top&quot;:76,&quot;width&quot;:930.85}"/>
</p:tagLst>
</file>

<file path=ppt/tags/tag46.xml><?xml version="1.0" encoding="utf-8"?>
<p:tagLst xmlns:p="http://schemas.openxmlformats.org/presentationml/2006/main">
  <p:tag name="KSO_WM_DIAGRAM_VIRTUALLY_FRAME" val="{&quot;height&quot;:442.75,&quot;left&quot;:43.95,&quot;top&quot;:76,&quot;width&quot;:930.85}"/>
</p:tagLst>
</file>

<file path=ppt/tags/tag47.xml><?xml version="1.0" encoding="utf-8"?>
<p:tagLst xmlns:p="http://schemas.openxmlformats.org/presentationml/2006/main">
  <p:tag name="KSO_WM_DIAGRAM_VIRTUALLY_FRAME" val="{&quot;height&quot;:442.75,&quot;left&quot;:43.95,&quot;top&quot;:76,&quot;width&quot;:930.85}"/>
</p:tagLst>
</file>

<file path=ppt/tags/tag48.xml><?xml version="1.0" encoding="utf-8"?>
<p:tagLst xmlns:p="http://schemas.openxmlformats.org/presentationml/2006/main">
  <p:tag name="KSO_WM_DIAGRAM_VIRTUALLY_FRAME" val="{&quot;height&quot;:442.75,&quot;left&quot;:43.95,&quot;top&quot;:76,&quot;width&quot;:930.85}"/>
</p:tagLst>
</file>

<file path=ppt/tags/tag49.xml><?xml version="1.0" encoding="utf-8"?>
<p:tagLst xmlns:p="http://schemas.openxmlformats.org/presentationml/2006/main">
  <p:tag name="KSO_WM_DIAGRAM_VIRTUALLY_FRAME" val="{&quot;height&quot;:442.75,&quot;left&quot;:43.95,&quot;top&quot;:76,&quot;width&quot;:930.85}"/>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442.75,&quot;left&quot;:43.95,&quot;top&quot;:76,&quot;width&quot;:930.85}"/>
</p:tagLst>
</file>

<file path=ppt/tags/tag51.xml><?xml version="1.0" encoding="utf-8"?>
<p:tagLst xmlns:p="http://schemas.openxmlformats.org/presentationml/2006/main">
  <p:tag name="KSO_WM_DIAGRAM_VIRTUALLY_FRAME" val="{&quot;height&quot;:442.75,&quot;left&quot;:43.95,&quot;top&quot;:76,&quot;width&quot;:930.85}"/>
</p:tagLst>
</file>

<file path=ppt/tags/tag52.xml><?xml version="1.0" encoding="utf-8"?>
<p:tagLst xmlns:p="http://schemas.openxmlformats.org/presentationml/2006/main">
  <p:tag name="KSO_WM_DIAGRAM_VIRTUALLY_FRAME" val="{&quot;height&quot;:442.75,&quot;left&quot;:43.95,&quot;top&quot;:76,&quot;width&quot;:930.85}"/>
</p:tagLst>
</file>

<file path=ppt/tags/tag53.xml><?xml version="1.0" encoding="utf-8"?>
<p:tagLst xmlns:p="http://schemas.openxmlformats.org/presentationml/2006/main">
  <p:tag name="KSO_WM_DIAGRAM_VIRTUALLY_FRAME" val="{&quot;height&quot;:442.75,&quot;left&quot;:43.95,&quot;top&quot;:76,&quot;width&quot;:930.85}"/>
</p:tagLst>
</file>

<file path=ppt/tags/tag54.xml><?xml version="1.0" encoding="utf-8"?>
<p:tagLst xmlns:p="http://schemas.openxmlformats.org/presentationml/2006/main">
  <p:tag name="KSO_WM_DIAGRAM_VIRTUALLY_FRAME" val="{&quot;height&quot;:442.75,&quot;left&quot;:43.95,&quot;top&quot;:76,&quot;width&quot;:930.85}"/>
</p:tagLst>
</file>

<file path=ppt/tags/tag55.xml><?xml version="1.0" encoding="utf-8"?>
<p:tagLst xmlns:p="http://schemas.openxmlformats.org/presentationml/2006/main">
  <p:tag name="KSO_WM_DIAGRAM_VIRTUALLY_FRAME" val="{&quot;height&quot;:442.75,&quot;left&quot;:43.95,&quot;top&quot;:76,&quot;width&quot;:930.85}"/>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DIAGRAM_VIRTUALLY_FRAME" val="{&quot;height&quot;:246.85732495872935,&quot;left&quot;:63.2,&quot;top&quot;:216.79267504127066,&quot;width&quot;:824.25}"/>
</p:tagLst>
</file>

<file path=ppt/tags/tag58.xml><?xml version="1.0" encoding="utf-8"?>
<p:tagLst xmlns:p="http://schemas.openxmlformats.org/presentationml/2006/main">
  <p:tag name="KSO_WM_DIAGRAM_VIRTUALLY_FRAME" val="{&quot;height&quot;:246.85732495872935,&quot;left&quot;:63.2,&quot;top&quot;:216.79267504127066,&quot;width&quot;:824.25}"/>
</p:tagLst>
</file>

<file path=ppt/tags/tag59.xml><?xml version="1.0" encoding="utf-8"?>
<p:tagLst xmlns:p="http://schemas.openxmlformats.org/presentationml/2006/main">
  <p:tag name="KSO_WM_DIAGRAM_VIRTUALLY_FRAME" val="{&quot;height&quot;:246.85732495872935,&quot;left&quot;:63.2,&quot;top&quot;:216.79267504127066,&quot;width&quot;:824.25}"/>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246.85732495872935,&quot;left&quot;:63.2,&quot;top&quot;:216.79267504127066,&quot;width&quot;:824.25}"/>
</p:tagLst>
</file>

<file path=ppt/tags/tag61.xml><?xml version="1.0" encoding="utf-8"?>
<p:tagLst xmlns:p="http://schemas.openxmlformats.org/presentationml/2006/main">
  <p:tag name="KSO_WM_DIAGRAM_VIRTUALLY_FRAME" val="{&quot;height&quot;:246.85732495872935,&quot;left&quot;:63.2,&quot;top&quot;:216.79267504127066,&quot;width&quot;:824.25}"/>
</p:tagLst>
</file>

<file path=ppt/tags/tag62.xml><?xml version="1.0" encoding="utf-8"?>
<p:tagLst xmlns:p="http://schemas.openxmlformats.org/presentationml/2006/main">
  <p:tag name="KSO_WM_DIAGRAM_VIRTUALLY_FRAME" val="{&quot;height&quot;:246.85732495872935,&quot;left&quot;:63.2,&quot;top&quot;:216.79267504127066,&quot;width&quot;:824.25}"/>
</p:tagLst>
</file>

<file path=ppt/tags/tag63.xml><?xml version="1.0" encoding="utf-8"?>
<p:tagLst xmlns:p="http://schemas.openxmlformats.org/presentationml/2006/main">
  <p:tag name="KSO_WM_DIAGRAM_VIRTUALLY_FRAME" val="{&quot;height&quot;:246.85732495872935,&quot;left&quot;:63.2,&quot;top&quot;:216.79267504127066,&quot;width&quot;:824.25}"/>
</p:tagLst>
</file>

<file path=ppt/tags/tag64.xml><?xml version="1.0" encoding="utf-8"?>
<p:tagLst xmlns:p="http://schemas.openxmlformats.org/presentationml/2006/main">
  <p:tag name="KSO_WM_DIAGRAM_VIRTUALLY_FRAME" val="{&quot;height&quot;:246.85732495872935,&quot;left&quot;:63.2,&quot;top&quot;:216.79267504127066,&quot;width&quot;:824.25}"/>
</p:tagLst>
</file>

<file path=ppt/tags/tag65.xml><?xml version="1.0" encoding="utf-8"?>
<p:tagLst xmlns:p="http://schemas.openxmlformats.org/presentationml/2006/main">
  <p:tag name="KSO_WM_DIAGRAM_VIRTUALLY_FRAME" val="{&quot;height&quot;:246.85732495872935,&quot;left&quot;:63.2,&quot;top&quot;:216.79267504127066,&quot;width&quot;:824.25}"/>
</p:tagLst>
</file>

<file path=ppt/tags/tag66.xml><?xml version="1.0" encoding="utf-8"?>
<p:tagLst xmlns:p="http://schemas.openxmlformats.org/presentationml/2006/main">
  <p:tag name="KSO_WM_DIAGRAM_VIRTUALLY_FRAME" val="{&quot;height&quot;:246.85732495872935,&quot;left&quot;:63.2,&quot;top&quot;:216.79267504127066,&quot;width&quot;:824.25}"/>
</p:tagLst>
</file>

<file path=ppt/tags/tag67.xml><?xml version="1.0" encoding="utf-8"?>
<p:tagLst xmlns:p="http://schemas.openxmlformats.org/presentationml/2006/main">
  <p:tag name="KSO_WM_DIAGRAM_VIRTUALLY_FRAME" val="{&quot;height&quot;:246.85732495872935,&quot;left&quot;:63.2,&quot;top&quot;:216.79267504127066,&quot;width&quot;:824.25}"/>
</p:tagLst>
</file>

<file path=ppt/tags/tag68.xml><?xml version="1.0" encoding="utf-8"?>
<p:tagLst xmlns:p="http://schemas.openxmlformats.org/presentationml/2006/main">
  <p:tag name="KSO_WM_DIAGRAM_VIRTUALLY_FRAME" val="{&quot;height&quot;:246.85732495872935,&quot;left&quot;:63.2,&quot;top&quot;:216.79267504127066,&quot;width&quot;:824.25}"/>
</p:tagLst>
</file>

<file path=ppt/tags/tag69.xml><?xml version="1.0" encoding="utf-8"?>
<p:tagLst xmlns:p="http://schemas.openxmlformats.org/presentationml/2006/main">
  <p:tag name="KSO_WM_DIAGRAM_VIRTUALLY_FRAME" val="{&quot;height&quot;:246.85732495872935,&quot;left&quot;:63.2,&quot;top&quot;:216.79267504127066,&quot;width&quot;:824.25}"/>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IRTUALLY_FRAME" val="{&quot;height&quot;:246.85732495872935,&quot;left&quot;:63.2,&quot;top&quot;:216.79267504127066,&quot;width&quot;:824.25}"/>
</p:tagLst>
</file>

<file path=ppt/tags/tag71.xml><?xml version="1.0" encoding="utf-8"?>
<p:tagLst xmlns:p="http://schemas.openxmlformats.org/presentationml/2006/main">
  <p:tag name="KSO_WM_DIAGRAM_VIRTUALLY_FRAME" val="{&quot;height&quot;:246.85732495872935,&quot;left&quot;:63.2,&quot;top&quot;:216.79267504127066,&quot;width&quot;:824.25}"/>
</p:tagLst>
</file>

<file path=ppt/tags/tag72.xml><?xml version="1.0" encoding="utf-8"?>
<p:tagLst xmlns:p="http://schemas.openxmlformats.org/presentationml/2006/main">
  <p:tag name="KSO_WM_DIAGRAM_VIRTUALLY_FRAME" val="{&quot;height&quot;:246.85732495872935,&quot;left&quot;:63.2,&quot;top&quot;:216.79267504127066,&quot;width&quot;:824.25}"/>
</p:tagLst>
</file>

<file path=ppt/tags/tag73.xml><?xml version="1.0" encoding="utf-8"?>
<p:tagLst xmlns:p="http://schemas.openxmlformats.org/presentationml/2006/main">
  <p:tag name="KSO_WM_DIAGRAM_VIRTUALLY_FRAME" val="{&quot;height&quot;:246.85732495872935,&quot;left&quot;:63.2,&quot;top&quot;:216.79267504127066,&quot;width&quot;:824.25}"/>
</p:tagLst>
</file>

<file path=ppt/tags/tag74.xml><?xml version="1.0" encoding="utf-8"?>
<p:tagLst xmlns:p="http://schemas.openxmlformats.org/presentationml/2006/main">
  <p:tag name="KSO_WM_DIAGRAM_VIRTUALLY_FRAME" val="{&quot;height&quot;:246.85732495872935,&quot;left&quot;:63.2,&quot;top&quot;:216.79267504127066,&quot;width&quot;:824.25}"/>
</p:tagLst>
</file>

<file path=ppt/tags/tag75.xml><?xml version="1.0" encoding="utf-8"?>
<p:tagLst xmlns:p="http://schemas.openxmlformats.org/presentationml/2006/main">
  <p:tag name="KSO_WM_DIAGRAM_VIRTUALLY_FRAME" val="{&quot;height&quot;:246.85732495872935,&quot;left&quot;:63.2,&quot;top&quot;:216.79267504127066,&quot;width&quot;:824.25}"/>
</p:tagLst>
</file>

<file path=ppt/tags/tag76.xml><?xml version="1.0" encoding="utf-8"?>
<p:tagLst xmlns:p="http://schemas.openxmlformats.org/presentationml/2006/main">
  <p:tag name="KSO_WM_DIAGRAM_VIRTUALLY_FRAME" val="{&quot;height&quot;:246.85732495872935,&quot;left&quot;:63.2,&quot;top&quot;:216.79267504127066,&quot;width&quot;:824.25}"/>
</p:tagLst>
</file>

<file path=ppt/tags/tag77.xml><?xml version="1.0" encoding="utf-8"?>
<p:tagLst xmlns:p="http://schemas.openxmlformats.org/presentationml/2006/main">
  <p:tag name="KSO_WM_DIAGRAM_VIRTUALLY_FRAME" val="{&quot;height&quot;:246.85732495872935,&quot;left&quot;:63.2,&quot;top&quot;:216.79267504127066,&quot;width&quot;:824.25}"/>
</p:tagLst>
</file>

<file path=ppt/tags/tag78.xml><?xml version="1.0" encoding="utf-8"?>
<p:tagLst xmlns:p="http://schemas.openxmlformats.org/presentationml/2006/main">
  <p:tag name="KSO_WM_DIAGRAM_VIRTUALLY_FRAME" val="{&quot;height&quot;:246.85732495872935,&quot;left&quot;:63.2,&quot;top&quot;:216.79267504127066,&quot;width&quot;:824.25}"/>
</p:tagLst>
</file>

<file path=ppt/tags/tag79.xml><?xml version="1.0" encoding="utf-8"?>
<p:tagLst xmlns:p="http://schemas.openxmlformats.org/presentationml/2006/main">
  <p:tag name="KSO_WM_DIAGRAM_VIRTUALLY_FRAME" val="{&quot;height&quot;:246.85732495872935,&quot;left&quot;:63.2,&quot;top&quot;:216.79267504127066,&quot;width&quot;:824.25}"/>
</p:tagLst>
</file>

<file path=ppt/tags/tag8.xml><?xml version="1.0" encoding="utf-8"?>
<p:tagLst xmlns:p="http://schemas.openxmlformats.org/presentationml/2006/main">
  <p:tag name="TABLE_ENDDRAG_ORIGIN_RECT" val="857*441"/>
  <p:tag name="TABLE_ENDDRAG_RECT" val="40*56*857*441"/>
</p:tagLst>
</file>

<file path=ppt/tags/tag80.xml><?xml version="1.0" encoding="utf-8"?>
<p:tagLst xmlns:p="http://schemas.openxmlformats.org/presentationml/2006/main">
  <p:tag name="KSO_WM_BEAUTIFY_FLAG" val="#wm#"/>
  <p:tag name="KSO_WM_TEMPLATE_CATEGORY" val="custom"/>
  <p:tag name="KSO_WM_TEMPLATE_INDEX" val="20205081"/>
  <p:tag name="resource_record_key" val="{&quot;13&quot;:[20482067],&quot;65&quot;:[20205081]}"/>
</p:tagLst>
</file>

<file path=ppt/tags/tag81.xml><?xml version="1.0" encoding="utf-8"?>
<p:tagLst xmlns:p="http://schemas.openxmlformats.org/presentationml/2006/main">
  <p:tag name="KSO_WM_DIAGRAM_VIRTUALLY_FRAME" val="{&quot;height&quot;:427.1,&quot;left&quot;:357.85,&quot;top&quot;:101.7,&quot;width&quot;:552.7}"/>
</p:tagLst>
</file>

<file path=ppt/tags/tag82.xml><?xml version="1.0" encoding="utf-8"?>
<p:tagLst xmlns:p="http://schemas.openxmlformats.org/presentationml/2006/main">
  <p:tag name="KSO_WM_DIAGRAM_VIRTUALLY_FRAME" val="{&quot;height&quot;:427.1,&quot;left&quot;:357.85,&quot;top&quot;:101.7,&quot;width&quot;:552.7}"/>
</p:tagLst>
</file>

<file path=ppt/tags/tag83.xml><?xml version="1.0" encoding="utf-8"?>
<p:tagLst xmlns:p="http://schemas.openxmlformats.org/presentationml/2006/main">
  <p:tag name="KSO_WM_DIAGRAM_VIRTUALLY_FRAME" val="{&quot;height&quot;:427.1,&quot;left&quot;:357.85,&quot;top&quot;:101.7,&quot;width&quot;:552.7}"/>
</p:tagLst>
</file>

<file path=ppt/tags/tag84.xml><?xml version="1.0" encoding="utf-8"?>
<p:tagLst xmlns:p="http://schemas.openxmlformats.org/presentationml/2006/main">
  <p:tag name="KSO_WM_DIAGRAM_VIRTUALLY_FRAME" val="{&quot;height&quot;:427.1,&quot;left&quot;:357.85,&quot;top&quot;:101.7,&quot;width&quot;:552.7}"/>
</p:tagLst>
</file>

<file path=ppt/tags/tag85.xml><?xml version="1.0" encoding="utf-8"?>
<p:tagLst xmlns:p="http://schemas.openxmlformats.org/presentationml/2006/main">
  <p:tag name="KSO_WM_DIAGRAM_VIRTUALLY_FRAME" val="{&quot;height&quot;:427.1,&quot;left&quot;:357.85,&quot;top&quot;:101.7,&quot;width&quot;:552.7}"/>
</p:tagLst>
</file>

<file path=ppt/tags/tag86.xml><?xml version="1.0" encoding="utf-8"?>
<p:tagLst xmlns:p="http://schemas.openxmlformats.org/presentationml/2006/main">
  <p:tag name="KSO_WM_DIAGRAM_VIRTUALLY_FRAME" val="{&quot;height&quot;:427.1,&quot;left&quot;:357.85,&quot;top&quot;:101.7,&quot;width&quot;:552.7}"/>
</p:tagLst>
</file>

<file path=ppt/tags/tag87.xml><?xml version="1.0" encoding="utf-8"?>
<p:tagLst xmlns:p="http://schemas.openxmlformats.org/presentationml/2006/main">
  <p:tag name="KSO_WM_DIAGRAM_VIRTUALLY_FRAME" val="{&quot;height&quot;:427.1,&quot;left&quot;:357.85,&quot;top&quot;:101.7,&quot;width&quot;:552.7}"/>
</p:tagLst>
</file>

<file path=ppt/tags/tag88.xml><?xml version="1.0" encoding="utf-8"?>
<p:tagLst xmlns:p="http://schemas.openxmlformats.org/presentationml/2006/main">
  <p:tag name="KSO_WM_DIAGRAM_VIRTUALLY_FRAME" val="{&quot;height&quot;:427.1,&quot;left&quot;:357.85,&quot;top&quot;:101.7,&quot;width&quot;:552.7}"/>
</p:tagLst>
</file>

<file path=ppt/tags/tag89.xml><?xml version="1.0" encoding="utf-8"?>
<p:tagLst xmlns:p="http://schemas.openxmlformats.org/presentationml/2006/main">
  <p:tag name="KSO_WM_DIAGRAM_VIRTUALLY_FRAME" val="{&quot;height&quot;:427.1,&quot;left&quot;:357.85,&quot;top&quot;:101.7,&quot;width&quot;:552.7}"/>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427.1,&quot;left&quot;:357.85,&quot;top&quot;:101.7,&quot;width&quot;:552.7}"/>
</p:tagLst>
</file>

<file path=ppt/tags/tag91.xml><?xml version="1.0" encoding="utf-8"?>
<p:tagLst xmlns:p="http://schemas.openxmlformats.org/presentationml/2006/main">
  <p:tag name="KSO_WM_DIAGRAM_VIRTUALLY_FRAME" val="{&quot;height&quot;:427.1,&quot;left&quot;:357.85,&quot;top&quot;:101.7,&quot;width&quot;:552.7}"/>
</p:tagLst>
</file>

<file path=ppt/tags/tag92.xml><?xml version="1.0" encoding="utf-8"?>
<p:tagLst xmlns:p="http://schemas.openxmlformats.org/presentationml/2006/main">
  <p:tag name="KSO_WM_DIAGRAM_VIRTUALLY_FRAME" val="{&quot;height&quot;:427.1,&quot;left&quot;:357.85,&quot;top&quot;:101.7,&quot;width&quot;:552.7}"/>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DIAGRAM_VIRTUALLY_FRAME" val="{&quot;height&quot;:246.85732495872935,&quot;left&quot;:63.2,&quot;top&quot;:216.79267504127066,&quot;width&quot;:824.25}"/>
</p:tagLst>
</file>

<file path=ppt/tags/tag95.xml><?xml version="1.0" encoding="utf-8"?>
<p:tagLst xmlns:p="http://schemas.openxmlformats.org/presentationml/2006/main">
  <p:tag name="KSO_WM_BEAUTIFY_FLAG" val="#wm#"/>
  <p:tag name="KSO_WM_TEMPLATE_CATEGORY" val="custom"/>
  <p:tag name="KSO_WM_TEMPLATE_INDEX" val="20205081"/>
</p:tagLst>
</file>

<file path=ppt/tags/tag96.xml><?xml version="1.0" encoding="utf-8"?>
<p:tagLst xmlns:p="http://schemas.openxmlformats.org/presentationml/2006/main">
  <p:tag name="commondata" val="eyJjb3VudCI6MTIsImhkaWQiOiJiZDc2NDFiZmY3ZmQ4MjFhY2I1MTMzNDIxNmY3NDUyYyIsInVzZXJDb3VudCI6MX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
      <a:majorFont>
        <a:latin typeface="Impact"/>
        <a:ea typeface="微软雅黑"/>
        <a:cs typeface=""/>
      </a:majorFont>
      <a:minorFont>
        <a:latin typeface="Times New Roman"/>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6329</Words>
  <Application>WPS 演示</Application>
  <PresentationFormat>宽屏</PresentationFormat>
  <Paragraphs>710</Paragraphs>
  <Slides>36</Slides>
  <Notes>17</Notes>
  <HiddenSlides>0</HiddenSlides>
  <MMClips>0</MMClips>
  <ScaleCrop>false</ScaleCrop>
  <HeadingPairs>
    <vt:vector size="6" baseType="variant">
      <vt:variant>
        <vt:lpstr>已用的字体</vt:lpstr>
      </vt:variant>
      <vt:variant>
        <vt:i4>43</vt:i4>
      </vt:variant>
      <vt:variant>
        <vt:lpstr>主题</vt:lpstr>
      </vt:variant>
      <vt:variant>
        <vt:i4>1</vt:i4>
      </vt:variant>
      <vt:variant>
        <vt:lpstr>幻灯片标题</vt:lpstr>
      </vt:variant>
      <vt:variant>
        <vt:i4>36</vt:i4>
      </vt:variant>
    </vt:vector>
  </HeadingPairs>
  <TitlesOfParts>
    <vt:vector size="80" baseType="lpstr">
      <vt:lpstr>Arial</vt:lpstr>
      <vt:lpstr>宋体</vt:lpstr>
      <vt:lpstr>Wingdings</vt:lpstr>
      <vt:lpstr>微软雅黑</vt:lpstr>
      <vt:lpstr>Arial</vt:lpstr>
      <vt:lpstr>等线</vt:lpstr>
      <vt:lpstr>Lato</vt:lpstr>
      <vt:lpstr>Harmonic Script Swash</vt:lpstr>
      <vt:lpstr>Times New Roman</vt:lpstr>
      <vt:lpstr>Impact</vt:lpstr>
      <vt:lpstr>DIN-Bold</vt:lpstr>
      <vt:lpstr>Chocolate Dealer</vt:lpstr>
      <vt:lpstr>Verdana</vt:lpstr>
      <vt:lpstr>Arial Unicode MS</vt:lpstr>
      <vt:lpstr>Segoe UI</vt:lpstr>
      <vt:lpstr>Wingdings</vt:lpstr>
      <vt:lpstr>Calibri</vt:lpstr>
      <vt:lpstr>Lato Light</vt:lpstr>
      <vt:lpstr>Calibri Light</vt:lpstr>
      <vt:lpstr>Segoe UI Light</vt:lpstr>
      <vt:lpstr>Trajan</vt:lpstr>
      <vt:lpstr>Bellefair</vt:lpstr>
      <vt:lpstr>Segoe Print</vt:lpstr>
      <vt:lpstr>Roboto</vt:lpstr>
      <vt:lpstr>Arial Unicode MS</vt:lpstr>
      <vt:lpstr>MiSans Light</vt:lpstr>
      <vt:lpstr>MiSans VF Normal</vt:lpstr>
      <vt:lpstr>MiSans Normal</vt:lpstr>
      <vt:lpstr>浙江民間書刻體</vt:lpstr>
      <vt:lpstr>PMingLiU-ExtB</vt:lpstr>
      <vt:lpstr>Lantinghei SC Demibold</vt:lpstr>
      <vt:lpstr>MS PGothic</vt:lpstr>
      <vt:lpstr>华文新魏</vt:lpstr>
      <vt:lpstr>华文宋体</vt:lpstr>
      <vt:lpstr>华文仿宋</vt:lpstr>
      <vt:lpstr>华文中宋</vt:lpstr>
      <vt:lpstr>华文行楷</vt:lpstr>
      <vt:lpstr>字魂71号-御守锦书</vt:lpstr>
      <vt:lpstr>标准粗黑</vt:lpstr>
      <vt:lpstr>华文楷体</vt:lpstr>
      <vt:lpstr>汉仪晴空体简</vt:lpstr>
      <vt:lpstr>华文彩云</vt:lpstr>
      <vt:lpstr>仿宋</vt:lpstr>
      <vt:lpstr>1_Office 主题​​</vt:lpstr>
      <vt:lpstr>PowerPoint 演示文稿</vt:lpstr>
      <vt:lpstr>什么是健康</vt:lpstr>
      <vt:lpstr>PowerPoint 演示文稿</vt:lpstr>
      <vt:lpstr>PowerPoint 演示文稿</vt:lpstr>
      <vt:lpstr>PowerPoint 演示文稿</vt:lpstr>
      <vt:lpstr>PowerPoint 演示文稿</vt:lpstr>
      <vt:lpstr>PowerPoint 演示文稿</vt:lpstr>
      <vt:lpstr>PowerPoint 演示文稿</vt:lpstr>
      <vt:lpstr>世界顶尖的细胞研究在日本</vt:lpstr>
      <vt:lpstr>什么是健康</vt:lpstr>
      <vt:lpstr>PowerPoint 演示文稿</vt:lpstr>
      <vt:lpstr>PowerPoint 演示文稿</vt:lpstr>
      <vt:lpstr>PowerPoint 演示文稿</vt:lpstr>
      <vt:lpstr>PowerPoint 演示文稿</vt:lpstr>
      <vt:lpstr>国内再生医疗的曲解和不当宣传</vt:lpstr>
      <vt:lpstr>再生医疗趋势</vt:lpstr>
      <vt:lpstr>专业保障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dc:creator>
  <cp:lastModifiedBy>illusion</cp:lastModifiedBy>
  <cp:revision>44</cp:revision>
  <dcterms:created xsi:type="dcterms:W3CDTF">2020-03-23T06:44:00Z</dcterms:created>
  <dcterms:modified xsi:type="dcterms:W3CDTF">2025-07-13T07:53:02Z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EFCE7B1B45AB4E949E1A56D484ACC2FF_13</vt:lpwstr>
  </property>
  <property fmtid="{D5CDD505-2E9C-101B-9397-08002B2CF9AE}" pid="4" name="KSOTemplateUUID">
    <vt:lpwstr>v1.0_mb_oC1kb8W3ab8/AbXln9du2w==</vt:lpwstr>
  </property>
</Properties>
</file>